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71" r:id="rId3"/>
    <p:sldId id="278" r:id="rId4"/>
    <p:sldId id="290" r:id="rId5"/>
    <p:sldId id="272" r:id="rId6"/>
    <p:sldId id="291" r:id="rId7"/>
    <p:sldId id="293" r:id="rId8"/>
    <p:sldId id="292" r:id="rId9"/>
    <p:sldId id="294" r:id="rId10"/>
    <p:sldId id="273" r:id="rId11"/>
    <p:sldId id="284" r:id="rId12"/>
    <p:sldId id="285" r:id="rId13"/>
    <p:sldId id="286" r:id="rId14"/>
    <p:sldId id="287" r:id="rId15"/>
    <p:sldId id="288" r:id="rId16"/>
    <p:sldId id="289" r:id="rId17"/>
    <p:sldId id="265" r:id="rId18"/>
    <p:sldId id="268" r:id="rId19"/>
    <p:sldId id="260" r:id="rId20"/>
    <p:sldId id="283" r:id="rId21"/>
    <p:sldId id="263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老 甲鱼" initials="老" lastIdx="3" clrIdx="0">
    <p:extLst>
      <p:ext uri="{19B8F6BF-5375-455C-9EA6-DF929625EA0E}">
        <p15:presenceInfo xmlns:p15="http://schemas.microsoft.com/office/powerpoint/2012/main" userId="8e706fe32cce49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CECE"/>
    <a:srgbClr val="F4B183"/>
    <a:srgbClr val="F8CBAD"/>
    <a:srgbClr val="8FAADC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7" autoAdjust="0"/>
    <p:restoredTop sz="66165" autoAdjust="0"/>
  </p:normalViewPr>
  <p:slideViewPr>
    <p:cSldViewPr snapToGrid="0">
      <p:cViewPr>
        <p:scale>
          <a:sx n="66" d="100"/>
          <a:sy n="66" d="100"/>
        </p:scale>
        <p:origin x="2628" y="294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24740E-8F52-4821-8A8D-03DDEC038A3B}" type="datetimeFigureOut">
              <a:rPr lang="zh-CN" altLang="en-US" smtClean="0"/>
              <a:t>2023-08-14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FA662-60CA-45D5-8BB1-0A7D21FB8F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815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Ok, I will begin my weekly Presentation.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426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 next is my forth work, The fourth work originated from two ideas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458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RR and D have no response to clustering.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5795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D1D5DB"/>
                </a:solidFill>
                <a:effectLst/>
                <a:latin typeface="Söhne"/>
              </a:rPr>
              <a:t>When number of clusters exceeds 3, various peculiar outcomes arise.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7635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K-shapes clustering is much better than K-Means clustering.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We can see from the right 2 graphs that the K-Means clustering results are meaningless and explain nothing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658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Conclusion 4: The clustering effect is not very sensitive to the length of the intercepted signal, but it should not be too long or too short.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 following four figures show the effect of clustering using K-shapes for signals of lengths of 300ms, 600ms and so 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You can see that the clustering performs best with a 600ms length signal. But the difference with the others is not big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Below is a line graph about Clustering effect of signal fragment length with HR metrics (subjective)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I think the gap between performance is very small.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067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Conclusion 5: Not sensitive to noise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 following figure shows the results of k-shapes clustering on a 1200ms signal, with noisy signals on the left and clean signals on the right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I checked codes, the clustering results are </a:t>
            </a:r>
            <a:r>
              <a:rPr lang="en-US" altLang="zh-CN" b="1" dirty="0"/>
              <a:t>the same</a:t>
            </a:r>
            <a:r>
              <a:rPr lang="en-US" altLang="zh-CN" dirty="0"/>
              <a:t>, whether or not there is 0.1dB noise.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820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Subsequently, I tried clustering on the templates I got earlier as well.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r>
              <a:rPr lang="en-US" altLang="zh-CN" dirty="0"/>
              <a:t>Conclusion1</a:t>
            </a:r>
            <a:r>
              <a:rPr lang="zh-CN" altLang="en-US" dirty="0"/>
              <a:t>：</a:t>
            </a:r>
            <a:r>
              <a:rPr lang="en-US" altLang="zh-CN" dirty="0"/>
              <a:t> The clustering effect on HR and S, the improvement is slight. </a:t>
            </a:r>
          </a:p>
          <a:p>
            <a:r>
              <a:rPr lang="en-US" altLang="zh-CN" dirty="0"/>
              <a:t>Still so no effect for RR and D.</a:t>
            </a:r>
          </a:p>
          <a:p>
            <a:endParaRPr lang="en-US" altLang="zh-CN" dirty="0"/>
          </a:p>
          <a:p>
            <a:r>
              <a:rPr lang="en-US" altLang="zh-CN" dirty="0"/>
              <a:t>Conclusion2</a:t>
            </a:r>
            <a:r>
              <a:rPr lang="zh-CN" altLang="en-US" dirty="0"/>
              <a:t>：</a:t>
            </a:r>
            <a:r>
              <a:rPr lang="en-US" altLang="zh-CN" dirty="0"/>
              <a:t>K-Shapes &gt;&gt; K-Means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5177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Tutorial is divided into two parts, </a:t>
            </a:r>
          </a:p>
          <a:p>
            <a:endParaRPr lang="en-US" altLang="zh-CN" dirty="0"/>
          </a:p>
          <a:p>
            <a:r>
              <a:rPr lang="en-US" altLang="zh-CN" dirty="0"/>
              <a:t>the first part is the extraction of common features in signal processing.</a:t>
            </a:r>
          </a:p>
          <a:p>
            <a:endParaRPr lang="en-US" altLang="zh-CN" dirty="0"/>
          </a:p>
          <a:p>
            <a:r>
              <a:rPr lang="en-US" altLang="zh-CN" dirty="0"/>
              <a:t> It includes statistical features, Temporal features, and Spectral features. </a:t>
            </a:r>
          </a:p>
          <a:p>
            <a:endParaRPr lang="en-US" altLang="zh-CN" dirty="0"/>
          </a:p>
          <a:p>
            <a:r>
              <a:rPr lang="en-US" altLang="zh-CN" dirty="0"/>
              <a:t>Right now these functions only support one-dimensional data inputs, </a:t>
            </a:r>
          </a:p>
          <a:p>
            <a:r>
              <a:rPr lang="en-US" altLang="zh-CN" dirty="0"/>
              <a:t>the next step is to try to use matrix calculations to make them run two-dimensional inputs</a:t>
            </a:r>
          </a:p>
          <a:p>
            <a:endParaRPr lang="en-US" altLang="zh-CN" dirty="0"/>
          </a:p>
          <a:p>
            <a:r>
              <a:rPr lang="en-US" altLang="zh-CN" dirty="0"/>
              <a:t>The second part, which is a tutorial of commonly used algorithms, </a:t>
            </a:r>
          </a:p>
          <a:p>
            <a:r>
              <a:rPr lang="en-US" altLang="zh-CN" dirty="0"/>
              <a:t>like three common filters, EEMD EMD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3674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0146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081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My first work is to make some improvements for the simulation of the </a:t>
            </a:r>
            <a:r>
              <a:rPr lang="en-US" altLang="zh-CN" dirty="0" err="1"/>
              <a:t>scg</a:t>
            </a:r>
            <a:r>
              <a:rPr lang="en-US" altLang="zh-CN" dirty="0"/>
              <a:t> signal.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Prof song you once give us a file called </a:t>
            </a:r>
            <a:r>
              <a:rPr lang="en-US" altLang="zh-CN" dirty="0" err="1"/>
              <a:t>DataDemo</a:t>
            </a:r>
            <a:r>
              <a:rPr lang="en-US" altLang="zh-CN" dirty="0"/>
              <a:t>, we can use it to simulate </a:t>
            </a:r>
            <a:r>
              <a:rPr lang="en-US" altLang="zh-CN" dirty="0" err="1"/>
              <a:t>scg</a:t>
            </a:r>
            <a:r>
              <a:rPr lang="en-US" altLang="zh-CN" dirty="0"/>
              <a:t> signals.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It is a little inconvenient for me to use. So I make some improvements.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Before the codes are improved.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Changing only the noise level produces completely different signals. If I want to test the de-noising effect of the algorithm, I have to write codes to add the noise manually.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After the codes are improved.</a:t>
            </a:r>
          </a:p>
          <a:p>
            <a:pPr algn="l"/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Producing the same signal is simply a matter of the absence or presence of noise.</a:t>
            </a:r>
            <a:endParaRPr lang="zh-CN" altLang="en-US" dirty="0"/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It is more convenient to check the de-noising effect of the algorithm.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The new code is uploaded to my </a:t>
            </a:r>
            <a:r>
              <a:rPr lang="en-US" altLang="zh-CN" dirty="0" err="1"/>
              <a:t>github</a:t>
            </a:r>
            <a:r>
              <a:rPr lang="en-US" altLang="zh-CN" dirty="0"/>
              <a:t>, I hope that helps.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4044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410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My second work is to try use Hilbert transform to get envelope, use Heartbeat rate to segment signals and finally use K-shapes clustering to get the Template signal.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980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It is not hard, I just show the result.</a:t>
            </a:r>
          </a:p>
          <a:p>
            <a:endParaRPr lang="en-US" altLang="zh-CN" dirty="0"/>
          </a:p>
          <a:p>
            <a:r>
              <a:rPr lang="en-US" altLang="zh-CN" dirty="0"/>
              <a:t>The fist picture is about creating envelope and peaks detection.</a:t>
            </a:r>
          </a:p>
          <a:p>
            <a:endParaRPr lang="en-US" altLang="zh-CN" dirty="0"/>
          </a:p>
          <a:p>
            <a:r>
              <a:rPr lang="en-US" altLang="zh-CN" dirty="0"/>
              <a:t>We can see.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After removing the noise, the envelope obtained by this method will be perfect.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 2</a:t>
            </a:r>
            <a:r>
              <a:rPr lang="en-US" altLang="zh-CN" baseline="30000" dirty="0"/>
              <a:t>nd</a:t>
            </a:r>
            <a:r>
              <a:rPr lang="en-US" altLang="zh-CN" dirty="0"/>
              <a:t> picture is about Segmentation and clustering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r>
              <a:rPr lang="en-US" altLang="zh-CN" dirty="0"/>
              <a:t>Segmentation based on HR will cause each segment has different phases. </a:t>
            </a:r>
          </a:p>
          <a:p>
            <a:endParaRPr lang="en-US" altLang="zh-CN" dirty="0"/>
          </a:p>
          <a:p>
            <a:r>
              <a:rPr lang="en-US" altLang="zh-CN" dirty="0"/>
              <a:t>K-shapes Clustering is particularly suitable for handling this situation.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r>
              <a:rPr lang="en-US" altLang="zh-CN" dirty="0"/>
              <a:t>If noise Are Removed,</a:t>
            </a:r>
            <a:r>
              <a:rPr lang="zh-CN" altLang="en-US" dirty="0"/>
              <a:t> </a:t>
            </a:r>
            <a:r>
              <a:rPr lang="en-US" altLang="zh-CN" dirty="0"/>
              <a:t>this pipeline works well.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777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Ok, the next is my third work.</a:t>
            </a:r>
          </a:p>
          <a:p>
            <a:endParaRPr lang="en-US" altLang="zh-CN" dirty="0"/>
          </a:p>
          <a:p>
            <a:r>
              <a:rPr lang="en-US" altLang="zh-CN" dirty="0"/>
              <a:t>I implement one paper. The idea of the paper is pretty simple.</a:t>
            </a:r>
          </a:p>
          <a:p>
            <a:endParaRPr lang="en-US" altLang="zh-CN" dirty="0"/>
          </a:p>
          <a:p>
            <a:r>
              <a:rPr lang="en-US" altLang="zh-CN" dirty="0"/>
              <a:t>First, the data will be passed through a Band-Pass filter,</a:t>
            </a:r>
          </a:p>
          <a:p>
            <a:r>
              <a:rPr lang="en-US" altLang="zh-CN" dirty="0"/>
              <a:t> and then the data will be decomposed using EEMD or EMD. </a:t>
            </a:r>
          </a:p>
          <a:p>
            <a:endParaRPr lang="en-US" altLang="zh-CN" dirty="0"/>
          </a:p>
          <a:p>
            <a:r>
              <a:rPr lang="en-US" altLang="zh-CN" dirty="0"/>
              <a:t>Then the decomposed IMFs will be selected by their frequencies.</a:t>
            </a:r>
          </a:p>
          <a:p>
            <a:endParaRPr lang="en-US" altLang="zh-CN" dirty="0"/>
          </a:p>
          <a:p>
            <a:r>
              <a:rPr lang="en-US" altLang="zh-CN" dirty="0"/>
              <a:t> After selection, PCA and spectral analysis will be performed to obtain the HR and RR Estimation.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8937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1B1E25"/>
                </a:solidFill>
                <a:effectLst/>
                <a:latin typeface="-apple-system"/>
              </a:rPr>
              <a:t>Okay, let's go through it quickly.</a:t>
            </a:r>
          </a:p>
          <a:p>
            <a:endParaRPr lang="en-US" altLang="zh-CN" dirty="0"/>
          </a:p>
          <a:p>
            <a:r>
              <a:rPr lang="en-US" altLang="zh-CN" b="0" i="0" dirty="0">
                <a:solidFill>
                  <a:srgbClr val="D1D5DB"/>
                </a:solidFill>
                <a:effectLst/>
                <a:latin typeface="Söhne"/>
              </a:rPr>
              <a:t>The pass range of this band-pass filter is ranging from 0.1 Hz to 8 Hz.</a:t>
            </a:r>
          </a:p>
          <a:p>
            <a:endParaRPr lang="en-US" altLang="zh-CN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altLang="zh-CN" b="0" i="0" dirty="0">
                <a:solidFill>
                  <a:srgbClr val="FFFFFF"/>
                </a:solidFill>
                <a:effectLst/>
                <a:latin typeface="Söhne"/>
              </a:rPr>
              <a:t>The picture is decomposition effects of EMD and EEMD on the same signal.</a:t>
            </a:r>
          </a:p>
          <a:p>
            <a:endParaRPr lang="en-US" altLang="zh-CN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altLang="zh-CN" dirty="0"/>
              <a:t>From the perspective of IMF_1 and IMF_2, decomposition effect of EEMD is better. </a:t>
            </a:r>
          </a:p>
          <a:p>
            <a:endParaRPr lang="en-US" altLang="zh-CN" dirty="0"/>
          </a:p>
          <a:p>
            <a:r>
              <a:rPr lang="en-US" altLang="zh-CN" dirty="0"/>
              <a:t>Choose EEMD!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767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Next step is the selection of IMFs</a:t>
            </a:r>
          </a:p>
          <a:p>
            <a:endParaRPr lang="en-US" altLang="zh-CN" dirty="0"/>
          </a:p>
          <a:p>
            <a:r>
              <a:rPr lang="en-US" altLang="zh-CN" dirty="0"/>
              <a:t>I</a:t>
            </a:r>
            <a:r>
              <a:rPr lang="en-US" altLang="zh-CN" b="0" i="0" dirty="0">
                <a:solidFill>
                  <a:srgbClr val="D1D5DB"/>
                </a:solidFill>
                <a:effectLst/>
                <a:latin typeface="Söhne"/>
              </a:rPr>
              <a:t>MFs with frequencies between 0.75 Hz and 2.25 Hz are assigned to the first group for HR Estimation.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Number of IMFs in Group1 ranges from 1 to 4</a:t>
            </a:r>
            <a:endParaRPr lang="zh-CN" altLang="en-US" dirty="0"/>
          </a:p>
          <a:p>
            <a:endParaRPr lang="en-US" altLang="zh-CN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altLang="zh-CN" b="0" i="0" dirty="0">
                <a:solidFill>
                  <a:srgbClr val="D1D5DB"/>
                </a:solidFill>
                <a:effectLst/>
                <a:latin typeface="Söhne"/>
              </a:rPr>
              <a:t>IMFs with frequencies between 0.1 Hz and 0.75 Hz are assigned to the second group for RR Estimation.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Number of IMFs in Group2 ranges from 1 to 2</a:t>
            </a:r>
            <a:endParaRPr lang="zh-CN" altLang="en-US" dirty="0"/>
          </a:p>
          <a:p>
            <a:endParaRPr lang="en-US" altLang="zh-CN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/>
              <a:t>The limited number of IMFs in each group makes it difficult for PCA to leverage its advantages, and it might even lead to significant errors!!!</a:t>
            </a:r>
            <a:endParaRPr lang="zh-CN" altLang="en-US" b="1" dirty="0"/>
          </a:p>
          <a:p>
            <a:endParaRPr lang="en-US" altLang="zh-CN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altLang="zh-CN" dirty="0"/>
              <a:t>AS to the fusion of IMFs, I tried three different strategies.</a:t>
            </a:r>
          </a:p>
          <a:p>
            <a:endParaRPr lang="en-US" altLang="zh-CN" dirty="0"/>
          </a:p>
          <a:p>
            <a:r>
              <a:rPr lang="en-US" altLang="zh-CN" dirty="0"/>
              <a:t>Strategy 1 is Using only PCA.</a:t>
            </a:r>
          </a:p>
          <a:p>
            <a:endParaRPr lang="en-US" altLang="zh-CN" dirty="0"/>
          </a:p>
          <a:p>
            <a:r>
              <a:rPr lang="en-US" altLang="zh-CN" dirty="0"/>
              <a:t>Strategy 2 is When only one IMF is selected, PCA is not used. The selected IMF is used directly.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dirty="0"/>
              <a:t>Strategy 3 is Not using PCA, directly summing up the IMFs.</a:t>
            </a:r>
          </a:p>
          <a:p>
            <a:endParaRPr lang="en-US" altLang="zh-CN" dirty="0"/>
          </a:p>
          <a:p>
            <a:endParaRPr lang="zh-CN" altLang="en-US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209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 is the result of using this algo to Noisy signals.</a:t>
            </a:r>
          </a:p>
          <a:p>
            <a:endParaRPr lang="en-US" altLang="zh-CN" dirty="0"/>
          </a:p>
          <a:p>
            <a:r>
              <a:rPr lang="en-US" altLang="zh-CN" b="0" i="0" dirty="0">
                <a:solidFill>
                  <a:srgbClr val="D1D5DB"/>
                </a:solidFill>
                <a:effectLst/>
                <a:latin typeface="Söhne"/>
              </a:rPr>
              <a:t>The black box in the graph means the ranges for HR and RR, respectively.</a:t>
            </a:r>
          </a:p>
          <a:p>
            <a:endParaRPr lang="en-US" altLang="zh-CN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altLang="zh-CN" b="0" i="0" dirty="0">
                <a:solidFill>
                  <a:srgbClr val="D1D5DB"/>
                </a:solidFill>
                <a:effectLst/>
                <a:latin typeface="Söhne"/>
              </a:rPr>
              <a:t>We can get 2 conclusions.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2617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 is the result of using this algo to clean signals.</a:t>
            </a:r>
          </a:p>
          <a:p>
            <a:endParaRPr lang="en-US" altLang="zh-CN" dirty="0"/>
          </a:p>
          <a:p>
            <a:r>
              <a:rPr lang="en-US" altLang="zh-CN" dirty="0"/>
              <a:t>From these 2 graphs, we can get 3 conclusion:</a:t>
            </a:r>
          </a:p>
          <a:p>
            <a:pPr marL="228600" indent="-228600">
              <a:buAutoNum type="arabicPeriod"/>
            </a:pPr>
            <a:r>
              <a:rPr lang="en-US" altLang="zh-CN" dirty="0"/>
              <a:t>2. 3.</a:t>
            </a:r>
          </a:p>
          <a:p>
            <a:pPr marL="228600" indent="-228600">
              <a:buAutoNum type="arabicPeriod"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If use clean signal, this algo </a:t>
            </a:r>
            <a:r>
              <a:rPr lang="en-US" altLang="zh-CN" b="0" i="0" dirty="0">
                <a:solidFill>
                  <a:srgbClr val="D1D5DB"/>
                </a:solidFill>
                <a:effectLst/>
                <a:latin typeface="Söhne"/>
              </a:rPr>
              <a:t>seems to work adequately.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b="1" dirty="0"/>
              <a:t>Here are Two possible reasons </a:t>
            </a:r>
            <a:r>
              <a:rPr lang="en-US" altLang="zh-CN" dirty="0"/>
              <a:t>of the inability to achieve the same performance as mentioned in the paper:</a:t>
            </a:r>
          </a:p>
          <a:p>
            <a:endParaRPr lang="en-US" altLang="zh-CN" dirty="0"/>
          </a:p>
          <a:p>
            <a:r>
              <a:rPr lang="en-US" altLang="zh-CN" dirty="0"/>
              <a:t>1. The original paper used ECG signals rather than SCG signals.</a:t>
            </a:r>
          </a:p>
          <a:p>
            <a:r>
              <a:rPr lang="en-US" altLang="zh-CN" dirty="0"/>
              <a:t>2. The selection of IMFs may differ from the implementation in the original paper.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43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BD226F-0FDE-ADCA-B981-0737D9DC43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84ABB8-FEC8-D6C3-AF75-A249BCA471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9362A6-18C2-41E4-9ACE-B39C1F2BE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68CED4-2D82-18BF-3EE3-F1E04EFA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9C9BD4-0F60-1E5C-8899-6CB9D052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916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B42D37-FC51-BC1F-CFE1-652AD9776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FA9D527-128B-C07A-BBE0-978418525D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AC53FE-9029-6241-CD11-FF843697A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A72D27-072D-2561-9A8C-6A89ECF4C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50EB72-67F8-9663-80D5-C5F41473E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864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1D18C15-0487-9772-DD3C-4EE8DE4935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C19F9B8-B02B-8761-B7FD-1A5A4CE914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AA57CA-2F73-4FD8-5775-0B0A001F5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DEA151-1EF8-017C-91EC-C8D93FF45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C598E3-6F79-E83E-B33C-8D793C44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614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D8E04-D209-3C4C-9965-1A9935D35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15DA00-1781-D5ED-51FF-504382AD0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70773E-4E1B-CA9F-2B09-1D350653D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0AF8FB-65F4-1B1E-284F-526D5FC30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D579CA-2077-7F33-D1B2-612949384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253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3E27B6-FE66-0601-66C7-C6AC486F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D7878E-40C4-EBC3-22F5-6F8F8A804E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FAB066-B532-2BD5-D2B5-6AD27DA1F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11A1E0-664F-B975-B4D3-49BDB09DC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864908-3D90-70BB-944E-9485F0E41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780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449205-86A2-92D0-B772-3BCDDE11A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EB6F7E-6BAB-FC0A-F189-A81BD8F061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E0D600-C072-A404-0F50-D6F408A54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1749D0-1E54-0679-5F53-4DAD703C7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02CCC7-E63E-6148-4B31-24485E2C2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0FC7AC-77D2-F96A-2A64-036FD1B79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229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9027A3-4356-3CF2-E8C1-2E3282394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0C3975-8154-4011-0D93-AE2AE1E07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E036807-7B14-F8B4-7686-FCB078914B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B1F7D2F-9A1E-475C-4359-C47497F3CA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5A76DD0-8C82-179D-1E33-C079E01D68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E19BF26-A3BF-6A72-9795-671707400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1C64E86-5447-674B-18FE-4EF08C522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6F3A91C-0205-9E3E-1805-D35AEA739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595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3D167-A1B5-3B26-4DFF-C07242A5E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91C883D-0D9A-CE53-7EF7-79408E992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12305E8-5115-78D3-7565-EBFCE5A07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1A55DAC-9F26-B6BB-1435-44342C730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072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F6DA0EA-9E66-4BCF-5830-69D52FAED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F96243A-C677-C2CA-C0CA-856636EBF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2D3CCC-B8BE-8B51-6415-680996976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799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BF03FB-7198-053E-39D0-C659624F1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C53A62-7BE4-5FE9-EE85-D6277D30D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8596C5-2EE7-BB5F-3193-DAB2C478B4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10BAF1-95B1-0C2A-B593-8E24DAC70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8862598-5738-8DE2-1D9C-6ADF08F7D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904FD61-713A-DE87-B32D-A780C0920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787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C8BED-EF9A-927F-B5C9-64D91E511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B1DA5D9-48B9-B85F-1162-FDB05B5D3B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4F2ED3F-791A-28FA-5ED0-D7C471CC78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CDF28C-0D1B-4D1B-9CE7-D58D04F4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EAFD2B8-7442-04C4-DF52-E73728140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C22EBE4-6CBB-E2F1-A614-252DD0FF3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164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3409B96-826E-6F21-E565-18ACC1C03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E8153E-782F-9F38-B76E-3B4EC127A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41F551-E645-70FA-9CCA-DAB4A2AD36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47DC1B-4743-47FE-A400-A2B750CAD470}" type="datetimeFigureOut">
              <a:rPr lang="zh-CN" altLang="en-US" smtClean="0"/>
              <a:t>2023-08-14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209E3B-87F5-A773-48A2-52ABC59EF6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778694-5FFA-C370-8A8E-5A1E97C6D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951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574961" y="3105834"/>
            <a:ext cx="9042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Consolas" panose="020B0609020204030204" pitchFamily="49" charset="0"/>
                <a:cs typeface="Times New Roman" panose="02020603050405020304" pitchFamily="18" charset="0"/>
              </a:rPr>
              <a:t>Weekly Presentation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974E84-A295-73A6-F451-ABDE3F1A1C08}"/>
              </a:ext>
            </a:extLst>
          </p:cNvPr>
          <p:cNvSpPr txBox="1"/>
          <p:nvPr/>
        </p:nvSpPr>
        <p:spPr>
          <a:xfrm>
            <a:off x="5044438" y="5095533"/>
            <a:ext cx="2103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Jiayu</a:t>
            </a:r>
            <a:r>
              <a:rPr lang="en-US" altLang="zh-CN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 Chen</a:t>
            </a:r>
          </a:p>
          <a:p>
            <a:pPr algn="ctr"/>
            <a:r>
              <a:rPr lang="en-US" altLang="zh-CN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2023.8.14</a:t>
            </a:r>
          </a:p>
        </p:txBody>
      </p:sp>
    </p:spTree>
    <p:extLst>
      <p:ext uri="{BB962C8B-B14F-4D97-AF65-F5344CB8AC3E}">
        <p14:creationId xmlns:p14="http://schemas.microsoft.com/office/powerpoint/2010/main" val="5765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668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Work_4: </a:t>
            </a:r>
            <a:r>
              <a:rPr lang="en-US" altLang="zh-CN" sz="1400" dirty="0"/>
              <a:t>Clustering Exploration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8BC150-98E0-E698-98C3-CC0B39BC2CBA}"/>
              </a:ext>
            </a:extLst>
          </p:cNvPr>
          <p:cNvSpPr txBox="1"/>
          <p:nvPr/>
        </p:nvSpPr>
        <p:spPr>
          <a:xfrm>
            <a:off x="1400463" y="1582341"/>
            <a:ext cx="84916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 ideas:</a:t>
            </a:r>
          </a:p>
          <a:p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Clustering fragments of the raw signal directly, will certain metrics, like S or D, also be clustered accordingly?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Can clustering fragments of the raw signal directly help us improve the accuracy of HR and RR estimation?</a:t>
            </a:r>
          </a:p>
          <a:p>
            <a:pPr marL="342900" indent="-342900">
              <a:buAutoNum type="arabicPeriod"/>
            </a:pP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85CD0D-B743-EF39-7A3B-22F676517A02}"/>
              </a:ext>
            </a:extLst>
          </p:cNvPr>
          <p:cNvSpPr txBox="1"/>
          <p:nvPr/>
        </p:nvSpPr>
        <p:spPr>
          <a:xfrm>
            <a:off x="1400463" y="4737390"/>
            <a:ext cx="7856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 attempted direct clustering of the raw signal and derived five interesting conclusions.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0788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668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Work_4: </a:t>
            </a:r>
            <a:r>
              <a:rPr lang="en-US" altLang="zh-CN" sz="1400" dirty="0"/>
              <a:t>Clustering Exploration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FBF225-0346-1E59-9A8E-85D972F429F5}"/>
              </a:ext>
            </a:extLst>
          </p:cNvPr>
          <p:cNvSpPr txBox="1"/>
          <p:nvPr/>
        </p:nvSpPr>
        <p:spPr>
          <a:xfrm>
            <a:off x="1122218" y="1155761"/>
            <a:ext cx="10409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Conclusion 1: There is a noticeable classification effect on HR, a slight classification effect on S, and no relevance to the other two metrics.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1123FCA-9C7E-EDFF-7F58-AC3B2226C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24" y="1998317"/>
            <a:ext cx="5740352" cy="382690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81BAD5F-E47E-0A41-062C-3EE5BA3E98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48" y="1998317"/>
            <a:ext cx="5740352" cy="382690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F794E4E-BED4-3DE0-37D5-D3E3B0133B3E}"/>
              </a:ext>
            </a:extLst>
          </p:cNvPr>
          <p:cNvSpPr txBox="1"/>
          <p:nvPr/>
        </p:nvSpPr>
        <p:spPr>
          <a:xfrm>
            <a:off x="984274" y="5702239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K-Shapes, </a:t>
            </a:r>
            <a:r>
              <a:rPr lang="en-US" altLang="zh-CN" dirty="0" err="1"/>
              <a:t>Num_clusters</a:t>
            </a:r>
            <a:r>
              <a:rPr lang="en-US" altLang="zh-CN" dirty="0"/>
              <a:t>=2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020028D-210D-9981-6980-F6C86D5483C6}"/>
              </a:ext>
            </a:extLst>
          </p:cNvPr>
          <p:cNvSpPr txBox="1"/>
          <p:nvPr/>
        </p:nvSpPr>
        <p:spPr>
          <a:xfrm>
            <a:off x="6572250" y="5702239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K-Shapes, </a:t>
            </a:r>
            <a:r>
              <a:rPr lang="en-US" altLang="zh-CN" dirty="0" err="1"/>
              <a:t>Num_clusters</a:t>
            </a:r>
            <a:r>
              <a:rPr lang="en-US" altLang="zh-CN" dirty="0"/>
              <a:t>=3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6154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668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Work_4: </a:t>
            </a:r>
            <a:r>
              <a:rPr lang="en-US" altLang="zh-CN" sz="1400" dirty="0"/>
              <a:t>Clustering Exploration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FBF225-0346-1E59-9A8E-85D972F429F5}"/>
              </a:ext>
            </a:extLst>
          </p:cNvPr>
          <p:cNvSpPr txBox="1"/>
          <p:nvPr/>
        </p:nvSpPr>
        <p:spPr>
          <a:xfrm>
            <a:off x="1122218" y="1071457"/>
            <a:ext cx="1040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Conclusion 2: Number of clusters greater than 3 yield no meaningful results.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147F1E-B41B-AEF5-4DCD-BE89EF845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9" y="1626632"/>
            <a:ext cx="6096000" cy="4064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AC93DAE-AE5D-D1D1-7172-697BA4D3EA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626632"/>
            <a:ext cx="6096001" cy="406400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EA11042-24CA-0E65-A68D-A5D222D285A4}"/>
              </a:ext>
            </a:extLst>
          </p:cNvPr>
          <p:cNvSpPr txBox="1"/>
          <p:nvPr/>
        </p:nvSpPr>
        <p:spPr>
          <a:xfrm>
            <a:off x="1634258" y="5580818"/>
            <a:ext cx="3289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K-Shapes, Noisy signals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3551CBE-C033-4F6F-A0E7-A99CB2EE9D33}"/>
              </a:ext>
            </a:extLst>
          </p:cNvPr>
          <p:cNvSpPr txBox="1"/>
          <p:nvPr/>
        </p:nvSpPr>
        <p:spPr>
          <a:xfrm>
            <a:off x="7499349" y="5580818"/>
            <a:ext cx="3289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K-Means, Noisy signals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8027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668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Work_4: </a:t>
            </a:r>
            <a:r>
              <a:rPr lang="en-US" altLang="zh-CN" sz="1400" dirty="0"/>
              <a:t>Clustering Exploration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FBF225-0346-1E59-9A8E-85D972F429F5}"/>
              </a:ext>
            </a:extLst>
          </p:cNvPr>
          <p:cNvSpPr txBox="1"/>
          <p:nvPr/>
        </p:nvSpPr>
        <p:spPr>
          <a:xfrm>
            <a:off x="1122218" y="1072727"/>
            <a:ext cx="1040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Conclusion 3: K-Shapes &gt;&gt; K-Means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3A6734-4AF4-0013-4F33-9E3E8130E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977" y="3990340"/>
            <a:ext cx="4095750" cy="2730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3E3F81-A3E6-5539-4D10-9E3831A15D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727" y="1381125"/>
            <a:ext cx="4095750" cy="2730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E813F8E-A97A-6C6C-5D19-7778B205B6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727" y="3990340"/>
            <a:ext cx="4095750" cy="27305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8AA4D99-CCD0-FD84-B0DB-DAA3EE4C5B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977" y="1381125"/>
            <a:ext cx="4095750" cy="27305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37ACDE6-C954-2E61-F8B9-84018B15064F}"/>
              </a:ext>
            </a:extLst>
          </p:cNvPr>
          <p:cNvSpPr txBox="1"/>
          <p:nvPr/>
        </p:nvSpPr>
        <p:spPr>
          <a:xfrm>
            <a:off x="2924612" y="3866634"/>
            <a:ext cx="307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K-Shapes, Noisy signals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AD7397-5562-C515-47BD-19E7C1DBA4FF}"/>
              </a:ext>
            </a:extLst>
          </p:cNvPr>
          <p:cNvSpPr txBox="1"/>
          <p:nvPr/>
        </p:nvSpPr>
        <p:spPr>
          <a:xfrm>
            <a:off x="2903896" y="6469380"/>
            <a:ext cx="307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K-Shapes, Noisy signals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01D8E67-F633-29F2-8A6B-7E841612A2A6}"/>
              </a:ext>
            </a:extLst>
          </p:cNvPr>
          <p:cNvSpPr txBox="1"/>
          <p:nvPr/>
        </p:nvSpPr>
        <p:spPr>
          <a:xfrm>
            <a:off x="7193478" y="6469380"/>
            <a:ext cx="307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K-Means, Noisy signals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C6D4823-E74D-3308-F154-32B62796FAB3}"/>
              </a:ext>
            </a:extLst>
          </p:cNvPr>
          <p:cNvSpPr txBox="1"/>
          <p:nvPr/>
        </p:nvSpPr>
        <p:spPr>
          <a:xfrm>
            <a:off x="7193478" y="3866634"/>
            <a:ext cx="307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K-Means, Noisy signals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5418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668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Work_4: </a:t>
            </a:r>
            <a:r>
              <a:rPr lang="en-US" altLang="zh-CN" sz="1400" dirty="0"/>
              <a:t>Clustering Exploration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FBF225-0346-1E59-9A8E-85D972F429F5}"/>
              </a:ext>
            </a:extLst>
          </p:cNvPr>
          <p:cNvSpPr txBox="1"/>
          <p:nvPr/>
        </p:nvSpPr>
        <p:spPr>
          <a:xfrm>
            <a:off x="1122218" y="1074420"/>
            <a:ext cx="10409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Conclusion 4: The clustering effect is not very sensitive to the length of the intercepted signal, but it should not be too long or too short.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4E315F-6EDA-FF76-6E82-893CB17EC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046" y="1727555"/>
            <a:ext cx="2822853" cy="18819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2724664-D7D2-0271-BEDB-4F1A8A289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93" y="1727555"/>
            <a:ext cx="2822853" cy="18819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2645D8E-EDFB-4CCA-E76F-806B5B3A9E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955" y="1727555"/>
            <a:ext cx="2822854" cy="188190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155F76E-5062-C2D2-0A07-33BC0D3672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899" y="1727555"/>
            <a:ext cx="2822854" cy="188190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110ECC9-A002-3155-7062-C58B67E03F71}"/>
              </a:ext>
            </a:extLst>
          </p:cNvPr>
          <p:cNvSpPr txBox="1"/>
          <p:nvPr/>
        </p:nvSpPr>
        <p:spPr>
          <a:xfrm>
            <a:off x="1215956" y="3459708"/>
            <a:ext cx="1977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K-Shapes, 300ms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219EEAE-9DB4-1A1C-99F9-2C79BD8AC21A}"/>
              </a:ext>
            </a:extLst>
          </p:cNvPr>
          <p:cNvSpPr txBox="1"/>
          <p:nvPr/>
        </p:nvSpPr>
        <p:spPr>
          <a:xfrm>
            <a:off x="4038809" y="3459708"/>
            <a:ext cx="1977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K-Shapes, 600ms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CC82A11-5F0C-D16F-D429-905F73C658B3}"/>
              </a:ext>
            </a:extLst>
          </p:cNvPr>
          <p:cNvSpPr txBox="1"/>
          <p:nvPr/>
        </p:nvSpPr>
        <p:spPr>
          <a:xfrm>
            <a:off x="6819858" y="3459708"/>
            <a:ext cx="1977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K-Shapes, 1200ms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B007A3-C44A-3299-DD66-ADC5406CC071}"/>
              </a:ext>
            </a:extLst>
          </p:cNvPr>
          <p:cNvSpPr txBox="1"/>
          <p:nvPr/>
        </p:nvSpPr>
        <p:spPr>
          <a:xfrm>
            <a:off x="9518719" y="3459708"/>
            <a:ext cx="1977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K-Shapes, 2400ms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F9E90A07-4193-285E-B768-1280C7890C1F}"/>
              </a:ext>
            </a:extLst>
          </p:cNvPr>
          <p:cNvCxnSpPr>
            <a:cxnSpLocks/>
          </p:cNvCxnSpPr>
          <p:nvPr/>
        </p:nvCxnSpPr>
        <p:spPr>
          <a:xfrm>
            <a:off x="3437920" y="6438900"/>
            <a:ext cx="61702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444245E-38B9-5BA4-7727-D9CD41B7CCDD}"/>
              </a:ext>
            </a:extLst>
          </p:cNvPr>
          <p:cNvCxnSpPr>
            <a:cxnSpLocks/>
          </p:cNvCxnSpPr>
          <p:nvPr/>
        </p:nvCxnSpPr>
        <p:spPr>
          <a:xfrm flipV="1">
            <a:off x="3615861" y="4229100"/>
            <a:ext cx="0" cy="23526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74FC8C9E-E3EB-947B-A3C3-04D719593DD2}"/>
              </a:ext>
            </a:extLst>
          </p:cNvPr>
          <p:cNvCxnSpPr/>
          <p:nvPr/>
        </p:nvCxnSpPr>
        <p:spPr>
          <a:xfrm>
            <a:off x="4003350" y="6381750"/>
            <a:ext cx="0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B53378E-BEA1-7310-C187-FBF9D77AA6C7}"/>
              </a:ext>
            </a:extLst>
          </p:cNvPr>
          <p:cNvCxnSpPr/>
          <p:nvPr/>
        </p:nvCxnSpPr>
        <p:spPr>
          <a:xfrm>
            <a:off x="4764040" y="6381750"/>
            <a:ext cx="0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E6BD4CD-FC84-8F77-536F-EB36635EE691}"/>
              </a:ext>
            </a:extLst>
          </p:cNvPr>
          <p:cNvCxnSpPr/>
          <p:nvPr/>
        </p:nvCxnSpPr>
        <p:spPr>
          <a:xfrm>
            <a:off x="5912218" y="6381750"/>
            <a:ext cx="0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5C04255A-399C-BF46-004E-B820C0441ADD}"/>
              </a:ext>
            </a:extLst>
          </p:cNvPr>
          <p:cNvCxnSpPr/>
          <p:nvPr/>
        </p:nvCxnSpPr>
        <p:spPr>
          <a:xfrm>
            <a:off x="8214030" y="6381750"/>
            <a:ext cx="0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B78D1046-63AC-CEBC-7ADE-E2F4ADA76E67}"/>
              </a:ext>
            </a:extLst>
          </p:cNvPr>
          <p:cNvSpPr txBox="1"/>
          <p:nvPr/>
        </p:nvSpPr>
        <p:spPr>
          <a:xfrm>
            <a:off x="3742802" y="6432096"/>
            <a:ext cx="640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0.3</a:t>
            </a:r>
            <a:endParaRPr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98FA0484-ED9F-27D2-A6C8-5CF3E9B04FFF}"/>
              </a:ext>
            </a:extLst>
          </p:cNvPr>
          <p:cNvSpPr txBox="1"/>
          <p:nvPr/>
        </p:nvSpPr>
        <p:spPr>
          <a:xfrm>
            <a:off x="4466071" y="6432096"/>
            <a:ext cx="640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0.6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81885C82-D1F1-9E7C-79A2-9AD259CFE3CF}"/>
              </a:ext>
            </a:extLst>
          </p:cNvPr>
          <p:cNvSpPr txBox="1"/>
          <p:nvPr/>
        </p:nvSpPr>
        <p:spPr>
          <a:xfrm>
            <a:off x="5664269" y="6432096"/>
            <a:ext cx="640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1.2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1230093-AD1C-8F86-F315-D85A03675EBE}"/>
              </a:ext>
            </a:extLst>
          </p:cNvPr>
          <p:cNvSpPr txBox="1"/>
          <p:nvPr/>
        </p:nvSpPr>
        <p:spPr>
          <a:xfrm>
            <a:off x="7948762" y="6443039"/>
            <a:ext cx="640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2.4</a:t>
            </a:r>
            <a:endParaRPr lang="zh-CN" altLang="en-US" dirty="0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6A09F00B-8915-B56E-5234-2B57D45E28AC}"/>
              </a:ext>
            </a:extLst>
          </p:cNvPr>
          <p:cNvSpPr/>
          <p:nvPr/>
        </p:nvSpPr>
        <p:spPr>
          <a:xfrm>
            <a:off x="4729263" y="5069416"/>
            <a:ext cx="57254" cy="457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2DACC78C-40AE-8750-6A7B-B5DD67A405CB}"/>
              </a:ext>
            </a:extLst>
          </p:cNvPr>
          <p:cNvSpPr/>
          <p:nvPr/>
        </p:nvSpPr>
        <p:spPr>
          <a:xfrm>
            <a:off x="3974723" y="5288281"/>
            <a:ext cx="57254" cy="457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02757B1A-33AF-D459-BF5C-FA744548C9D4}"/>
              </a:ext>
            </a:extLst>
          </p:cNvPr>
          <p:cNvSpPr/>
          <p:nvPr/>
        </p:nvSpPr>
        <p:spPr>
          <a:xfrm>
            <a:off x="5857692" y="5202583"/>
            <a:ext cx="57254" cy="457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E02C16E8-E1BD-0136-F40D-8ED425563207}"/>
              </a:ext>
            </a:extLst>
          </p:cNvPr>
          <p:cNvSpPr/>
          <p:nvPr/>
        </p:nvSpPr>
        <p:spPr>
          <a:xfrm>
            <a:off x="8156776" y="5270878"/>
            <a:ext cx="57254" cy="457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F5F3CA2D-F8E9-7CF0-7EB9-CFDBFEBF7E41}"/>
              </a:ext>
            </a:extLst>
          </p:cNvPr>
          <p:cNvCxnSpPr>
            <a:cxnSpLocks/>
            <a:stCxn id="52" idx="7"/>
            <a:endCxn id="51" idx="2"/>
          </p:cNvCxnSpPr>
          <p:nvPr/>
        </p:nvCxnSpPr>
        <p:spPr>
          <a:xfrm flipV="1">
            <a:off x="4023592" y="5092276"/>
            <a:ext cx="705671" cy="20270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340E50EE-F360-04CC-0D18-5B9567E62CF7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>
            <a:off x="4786517" y="5092276"/>
            <a:ext cx="1071175" cy="13316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88816B5F-FFE3-96FB-561C-7A46F7EADBA9}"/>
              </a:ext>
            </a:extLst>
          </p:cNvPr>
          <p:cNvCxnSpPr>
            <a:cxnSpLocks/>
            <a:stCxn id="53" idx="6"/>
            <a:endCxn id="54" idx="2"/>
          </p:cNvCxnSpPr>
          <p:nvPr/>
        </p:nvCxnSpPr>
        <p:spPr>
          <a:xfrm>
            <a:off x="5914946" y="5225443"/>
            <a:ext cx="2241830" cy="68295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F9F2E666-9BB3-CE9D-62BE-EE131703D1AC}"/>
              </a:ext>
            </a:extLst>
          </p:cNvPr>
          <p:cNvCxnSpPr>
            <a:stCxn id="54" idx="6"/>
          </p:cNvCxnSpPr>
          <p:nvPr/>
        </p:nvCxnSpPr>
        <p:spPr>
          <a:xfrm>
            <a:off x="8214030" y="5293738"/>
            <a:ext cx="1394101" cy="4026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81D74279-26BB-A0EC-E1EB-30D03173106A}"/>
              </a:ext>
            </a:extLst>
          </p:cNvPr>
          <p:cNvCxnSpPr>
            <a:cxnSpLocks/>
            <a:endCxn id="52" idx="3"/>
          </p:cNvCxnSpPr>
          <p:nvPr/>
        </p:nvCxnSpPr>
        <p:spPr>
          <a:xfrm flipV="1">
            <a:off x="3793803" y="5327305"/>
            <a:ext cx="189305" cy="15274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4809826E-8E79-1155-5E38-51C8B393123B}"/>
              </a:ext>
            </a:extLst>
          </p:cNvPr>
          <p:cNvSpPr txBox="1"/>
          <p:nvPr/>
        </p:nvSpPr>
        <p:spPr>
          <a:xfrm>
            <a:off x="9137454" y="6432096"/>
            <a:ext cx="127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Second</a:t>
            </a:r>
            <a:endParaRPr lang="zh-CN" altLang="en-US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0974B092-8592-62EA-BD93-9B19D7331F93}"/>
              </a:ext>
            </a:extLst>
          </p:cNvPr>
          <p:cNvSpPr txBox="1"/>
          <p:nvPr/>
        </p:nvSpPr>
        <p:spPr>
          <a:xfrm>
            <a:off x="2698792" y="4267430"/>
            <a:ext cx="127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Effect</a:t>
            </a:r>
            <a:endParaRPr lang="zh-CN" altLang="en-US" dirty="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045D80F4-F2AE-0B0F-6143-E910190F1746}"/>
              </a:ext>
            </a:extLst>
          </p:cNvPr>
          <p:cNvSpPr txBox="1"/>
          <p:nvPr/>
        </p:nvSpPr>
        <p:spPr>
          <a:xfrm>
            <a:off x="4166499" y="3983671"/>
            <a:ext cx="5174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Clustering effect of signal fragment length with HR metrics (subjective)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8DA4FA0-3DA2-3B8A-A45D-3617A1E5BCC3}"/>
              </a:ext>
            </a:extLst>
          </p:cNvPr>
          <p:cNvSpPr txBox="1"/>
          <p:nvPr/>
        </p:nvSpPr>
        <p:spPr>
          <a:xfrm>
            <a:off x="1601064" y="4971569"/>
            <a:ext cx="1565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gap is </a:t>
            </a:r>
          </a:p>
          <a:p>
            <a:r>
              <a:rPr lang="en-US" altLang="zh-CN" dirty="0"/>
              <a:t>very small.</a:t>
            </a:r>
            <a:endParaRPr lang="zh-CN" altLang="en-US" dirty="0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73C8BA56-DB14-A26C-23EE-002B67199096}"/>
              </a:ext>
            </a:extLst>
          </p:cNvPr>
          <p:cNvCxnSpPr/>
          <p:nvPr/>
        </p:nvCxnSpPr>
        <p:spPr>
          <a:xfrm>
            <a:off x="3193282" y="5101912"/>
            <a:ext cx="4225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ED78C55-F592-B34D-3D08-6540385F6138}"/>
              </a:ext>
            </a:extLst>
          </p:cNvPr>
          <p:cNvCxnSpPr/>
          <p:nvPr/>
        </p:nvCxnSpPr>
        <p:spPr>
          <a:xfrm>
            <a:off x="3191094" y="5480050"/>
            <a:ext cx="4225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12041896-EB50-5880-005B-D232B00B77C0}"/>
              </a:ext>
            </a:extLst>
          </p:cNvPr>
          <p:cNvCxnSpPr/>
          <p:nvPr/>
        </p:nvCxnSpPr>
        <p:spPr>
          <a:xfrm>
            <a:off x="3402383" y="5115135"/>
            <a:ext cx="0" cy="34647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9841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668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Work_4: </a:t>
            </a:r>
            <a:r>
              <a:rPr lang="en-US" altLang="zh-CN" sz="1400" dirty="0"/>
              <a:t>Clustering Exploration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FBF225-0346-1E59-9A8E-85D972F429F5}"/>
              </a:ext>
            </a:extLst>
          </p:cNvPr>
          <p:cNvSpPr txBox="1"/>
          <p:nvPr/>
        </p:nvSpPr>
        <p:spPr>
          <a:xfrm>
            <a:off x="1122218" y="1257300"/>
            <a:ext cx="1040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Conclusion 5: The clustering effects are not sensitive to noise.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B3C638-D369-F4EB-9B30-3C637FE2F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990" y="4178317"/>
            <a:ext cx="3584994" cy="23899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965B7C9-C915-E910-5533-2C0A5EF971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990" y="1886760"/>
            <a:ext cx="3584994" cy="23899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88EE7FB-F7E6-9C65-C0F7-FDE35C8EB1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984" y="1886760"/>
            <a:ext cx="3584994" cy="238999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7A35BEB-6AE9-5BA0-F9D6-FA58A4987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984" y="4178317"/>
            <a:ext cx="3584994" cy="238999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2D68CDC-CD02-0343-B9AE-2794DC22140F}"/>
              </a:ext>
            </a:extLst>
          </p:cNvPr>
          <p:cNvSpPr txBox="1"/>
          <p:nvPr/>
        </p:nvSpPr>
        <p:spPr>
          <a:xfrm>
            <a:off x="4895489" y="1662061"/>
            <a:ext cx="221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K-Shapes</a:t>
            </a:r>
            <a:r>
              <a:rPr lang="zh-CN" altLang="en-US" dirty="0"/>
              <a:t>，</a:t>
            </a:r>
            <a:r>
              <a:rPr lang="en-US" altLang="zh-CN" dirty="0"/>
              <a:t>1200ms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5097AD3-4934-C680-7182-CC71F15AD2E5}"/>
              </a:ext>
            </a:extLst>
          </p:cNvPr>
          <p:cNvSpPr txBox="1"/>
          <p:nvPr/>
        </p:nvSpPr>
        <p:spPr>
          <a:xfrm>
            <a:off x="3801732" y="4092090"/>
            <a:ext cx="81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Noisy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76751F2-D3C1-01C2-4114-44F5C3706E33}"/>
              </a:ext>
            </a:extLst>
          </p:cNvPr>
          <p:cNvSpPr txBox="1"/>
          <p:nvPr/>
        </p:nvSpPr>
        <p:spPr>
          <a:xfrm>
            <a:off x="3801732" y="6383647"/>
            <a:ext cx="81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Noisy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06C2152-A988-7F7A-2D46-6B13FAD1DF8C}"/>
              </a:ext>
            </a:extLst>
          </p:cNvPr>
          <p:cNvSpPr txBox="1"/>
          <p:nvPr/>
        </p:nvSpPr>
        <p:spPr>
          <a:xfrm>
            <a:off x="7197323" y="4092090"/>
            <a:ext cx="121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 Noise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425169A-1107-9A10-4011-0FB9BFD190B2}"/>
              </a:ext>
            </a:extLst>
          </p:cNvPr>
          <p:cNvSpPr txBox="1"/>
          <p:nvPr/>
        </p:nvSpPr>
        <p:spPr>
          <a:xfrm>
            <a:off x="7197323" y="6383647"/>
            <a:ext cx="121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 Noise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17592FB-5FAB-A17B-260B-1EFCBBA11636}"/>
              </a:ext>
            </a:extLst>
          </p:cNvPr>
          <p:cNvSpPr txBox="1"/>
          <p:nvPr/>
        </p:nvSpPr>
        <p:spPr>
          <a:xfrm>
            <a:off x="9359681" y="3353426"/>
            <a:ext cx="28323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 checked codes, the clustering results are </a:t>
            </a:r>
            <a:r>
              <a:rPr lang="en-US" altLang="zh-CN" b="1" dirty="0"/>
              <a:t>the same</a:t>
            </a:r>
            <a:r>
              <a:rPr lang="en-US" altLang="zh-CN" dirty="0"/>
              <a:t>, whether or not there is 0.1dB noise.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7839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668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Work_4: </a:t>
            </a:r>
            <a:r>
              <a:rPr lang="en-US" altLang="zh-CN" sz="1400" dirty="0"/>
              <a:t>Clustering Exploration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FBF225-0346-1E59-9A8E-85D972F429F5}"/>
              </a:ext>
            </a:extLst>
          </p:cNvPr>
          <p:cNvSpPr txBox="1"/>
          <p:nvPr/>
        </p:nvSpPr>
        <p:spPr>
          <a:xfrm>
            <a:off x="1417912" y="1243249"/>
            <a:ext cx="1040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Subsequently, I tried clustering on the templates I got earlier as well.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CB6715A-025E-536B-53EA-21F864098E34}"/>
              </a:ext>
            </a:extLst>
          </p:cNvPr>
          <p:cNvSpPr txBox="1"/>
          <p:nvPr/>
        </p:nvSpPr>
        <p:spPr>
          <a:xfrm>
            <a:off x="1417912" y="1970216"/>
            <a:ext cx="95548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Conclusion1</a:t>
            </a:r>
            <a:r>
              <a:rPr lang="zh-CN" altLang="en-US" dirty="0"/>
              <a:t>：</a:t>
            </a:r>
            <a:r>
              <a:rPr lang="en-US" altLang="zh-CN" dirty="0"/>
              <a:t> The clustering effect on HR and S, the improvement is slight. </a:t>
            </a:r>
          </a:p>
          <a:p>
            <a:r>
              <a:rPr lang="en-US" altLang="zh-CN" dirty="0"/>
              <a:t>Still so no effect for RR and D.</a:t>
            </a:r>
          </a:p>
          <a:p>
            <a:endParaRPr lang="en-US" altLang="zh-CN" dirty="0"/>
          </a:p>
          <a:p>
            <a:r>
              <a:rPr lang="en-US" altLang="zh-CN" dirty="0"/>
              <a:t>Conclusion2</a:t>
            </a:r>
            <a:r>
              <a:rPr lang="zh-CN" altLang="en-US" dirty="0"/>
              <a:t>：</a:t>
            </a:r>
            <a:r>
              <a:rPr lang="en-US" altLang="zh-CN" dirty="0"/>
              <a:t>K-Shapes &gt;&gt; K-Means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61F6E0C-74E0-24E4-BAEB-B3FD6D525B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020" y="3336667"/>
            <a:ext cx="3571337" cy="23808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F237D95-85D9-4EA3-B735-783C67D67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85" y="3336668"/>
            <a:ext cx="3571335" cy="238089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C2D1782-2E43-AE79-7E0A-FB3A4D859CBE}"/>
              </a:ext>
            </a:extLst>
          </p:cNvPr>
          <p:cNvSpPr txBox="1"/>
          <p:nvPr/>
        </p:nvSpPr>
        <p:spPr>
          <a:xfrm>
            <a:off x="3358012" y="5717558"/>
            <a:ext cx="279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K-Shapes, Templates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D5C5C97-70A2-85D4-BD9D-320DC8485607}"/>
              </a:ext>
            </a:extLst>
          </p:cNvPr>
          <p:cNvSpPr txBox="1"/>
          <p:nvPr/>
        </p:nvSpPr>
        <p:spPr>
          <a:xfrm>
            <a:off x="6925933" y="5717558"/>
            <a:ext cx="279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K-Means, Templates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4498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>
            <a:extLst>
              <a:ext uri="{FF2B5EF4-FFF2-40B4-BE49-F238E27FC236}">
                <a16:creationId xmlns:a16="http://schemas.microsoft.com/office/drawing/2014/main" id="{32A2BE86-86A6-F1FC-83EE-91A826B532E5}"/>
              </a:ext>
            </a:extLst>
          </p:cNvPr>
          <p:cNvSpPr txBox="1"/>
          <p:nvPr/>
        </p:nvSpPr>
        <p:spPr>
          <a:xfrm>
            <a:off x="1122218" y="423950"/>
            <a:ext cx="4584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Work_5: </a:t>
            </a:r>
            <a:r>
              <a:rPr lang="en-US" altLang="zh-CN" sz="1400" dirty="0"/>
              <a:t>Tutorial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2611FF-334F-E74D-D7A3-11458AC12FC5}"/>
              </a:ext>
            </a:extLst>
          </p:cNvPr>
          <p:cNvSpPr txBox="1"/>
          <p:nvPr/>
        </p:nvSpPr>
        <p:spPr>
          <a:xfrm>
            <a:off x="1932215" y="1658254"/>
            <a:ext cx="24638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rgbClr val="353535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Features:</a:t>
            </a:r>
          </a:p>
          <a:p>
            <a:endParaRPr lang="en-US" altLang="zh-CN" dirty="0"/>
          </a:p>
          <a:p>
            <a:r>
              <a:rPr lang="en-US" altLang="zh-CN" dirty="0"/>
              <a:t>Statistical</a:t>
            </a:r>
          </a:p>
          <a:p>
            <a:endParaRPr lang="en-US" altLang="zh-CN" dirty="0"/>
          </a:p>
          <a:p>
            <a:r>
              <a:rPr lang="en-US" altLang="zh-CN" dirty="0"/>
              <a:t>Temporal    </a:t>
            </a:r>
          </a:p>
          <a:p>
            <a:endParaRPr lang="en-US" altLang="zh-CN" dirty="0"/>
          </a:p>
          <a:p>
            <a:r>
              <a:rPr lang="en-US" altLang="zh-CN" dirty="0"/>
              <a:t>Spectral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9FE25E8-19E4-A19F-884E-C858FA7AB6FC}"/>
              </a:ext>
            </a:extLst>
          </p:cNvPr>
          <p:cNvSpPr txBox="1"/>
          <p:nvPr/>
        </p:nvSpPr>
        <p:spPr>
          <a:xfrm>
            <a:off x="7159533" y="1658253"/>
            <a:ext cx="346601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rgbClr val="353535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Now:</a:t>
            </a:r>
          </a:p>
          <a:p>
            <a:r>
              <a:rPr lang="en-US" altLang="zh-CN" dirty="0"/>
              <a:t>Input: 1-D signal (N, )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Next Step:</a:t>
            </a:r>
          </a:p>
          <a:p>
            <a:r>
              <a:rPr lang="en-US" altLang="zh-CN" dirty="0"/>
              <a:t>Input: 2-D signal (M, N)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6A7BCF6-7566-3AFD-EDEF-D098CF451299}"/>
              </a:ext>
            </a:extLst>
          </p:cNvPr>
          <p:cNvSpPr txBox="1"/>
          <p:nvPr/>
        </p:nvSpPr>
        <p:spPr>
          <a:xfrm>
            <a:off x="3923211" y="1658253"/>
            <a:ext cx="12453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Progress:</a:t>
            </a:r>
          </a:p>
          <a:p>
            <a:endParaRPr lang="en-US" altLang="zh-CN" dirty="0"/>
          </a:p>
          <a:p>
            <a:r>
              <a:rPr lang="en-US" altLang="zh-CN" dirty="0"/>
              <a:t>(8/8)</a:t>
            </a:r>
          </a:p>
          <a:p>
            <a:endParaRPr lang="en-US" altLang="zh-CN" dirty="0"/>
          </a:p>
          <a:p>
            <a:r>
              <a:rPr lang="en-US" altLang="zh-CN" dirty="0"/>
              <a:t>(11/15)</a:t>
            </a:r>
          </a:p>
          <a:p>
            <a:endParaRPr lang="en-US" altLang="zh-CN" dirty="0"/>
          </a:p>
          <a:p>
            <a:r>
              <a:rPr lang="en-US" altLang="zh-CN" dirty="0"/>
              <a:t>(15/20)</a:t>
            </a:r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B243AE1-A81C-0548-998F-A35787C73021}"/>
              </a:ext>
            </a:extLst>
          </p:cNvPr>
          <p:cNvCxnSpPr/>
          <p:nvPr/>
        </p:nvCxnSpPr>
        <p:spPr>
          <a:xfrm flipV="1">
            <a:off x="0" y="3867132"/>
            <a:ext cx="12192000" cy="7389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7ECC9151-4086-C8FE-A4EC-C1FF57767FFF}"/>
              </a:ext>
            </a:extLst>
          </p:cNvPr>
          <p:cNvSpPr txBox="1"/>
          <p:nvPr/>
        </p:nvSpPr>
        <p:spPr>
          <a:xfrm>
            <a:off x="1932215" y="4259016"/>
            <a:ext cx="711678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rgbClr val="353535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Filter (Butter, Chebyshev, Bessel)</a:t>
            </a:r>
          </a:p>
          <a:p>
            <a:endParaRPr lang="en-US" altLang="zh-CN" dirty="0"/>
          </a:p>
          <a:p>
            <a:r>
              <a:rPr lang="en-US" altLang="zh-CN" dirty="0"/>
              <a:t>EMD &amp; EEMD</a:t>
            </a:r>
          </a:p>
          <a:p>
            <a:endParaRPr lang="en-US" altLang="zh-CN" dirty="0"/>
          </a:p>
          <a:p>
            <a:r>
              <a:rPr lang="en-US" altLang="zh-CN" dirty="0"/>
              <a:t>Denoising(FFT &amp; Wavelet)</a:t>
            </a:r>
          </a:p>
          <a:p>
            <a:endParaRPr lang="en-US" altLang="zh-CN" dirty="0"/>
          </a:p>
          <a:p>
            <a:r>
              <a:rPr lang="en-US" altLang="zh-CN" dirty="0"/>
              <a:t>Clustering(K-Means, K-Shapes, Hierarchical clustering )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2D2891E2-1DC5-4518-3BC8-1FCD428C1A80}"/>
              </a:ext>
            </a:extLst>
          </p:cNvPr>
          <p:cNvCxnSpPr>
            <a:cxnSpLocks/>
          </p:cNvCxnSpPr>
          <p:nvPr/>
        </p:nvCxnSpPr>
        <p:spPr>
          <a:xfrm>
            <a:off x="7528956" y="2361210"/>
            <a:ext cx="0" cy="4512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8906DE7C-CECD-D7D9-EDBA-30913F568CFC}"/>
              </a:ext>
            </a:extLst>
          </p:cNvPr>
          <p:cNvSpPr txBox="1"/>
          <p:nvPr/>
        </p:nvSpPr>
        <p:spPr>
          <a:xfrm>
            <a:off x="1932215" y="1066801"/>
            <a:ext cx="73736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Extraction of Common Features in Signal Processing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56841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9" y="423950"/>
            <a:ext cx="593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Work_6: </a:t>
            </a:r>
            <a:r>
              <a:rPr lang="en-US" altLang="zh-CN" sz="1400" dirty="0"/>
              <a:t>Theoretical knowledge Learning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1F1E1A2-EAA5-F458-EF2C-03F08482877A}"/>
              </a:ext>
            </a:extLst>
          </p:cNvPr>
          <p:cNvSpPr txBox="1"/>
          <p:nvPr/>
        </p:nvSpPr>
        <p:spPr>
          <a:xfrm>
            <a:off x="2042234" y="1443186"/>
            <a:ext cx="30596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sz="2000" b="1" dirty="0"/>
              <a:t>Signals and Systems</a:t>
            </a:r>
            <a:endParaRPr lang="zh-CN" altLang="en-US" sz="2000" b="1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37747AD-864C-AEE0-EAFB-F0680C63BA51}"/>
              </a:ext>
            </a:extLst>
          </p:cNvPr>
          <p:cNvCxnSpPr>
            <a:cxnSpLocks/>
          </p:cNvCxnSpPr>
          <p:nvPr/>
        </p:nvCxnSpPr>
        <p:spPr>
          <a:xfrm>
            <a:off x="7246388" y="1097280"/>
            <a:ext cx="0" cy="576072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56C7C0D7-F219-E08C-D3D9-87ED10553615}"/>
              </a:ext>
            </a:extLst>
          </p:cNvPr>
          <p:cNvSpPr txBox="1"/>
          <p:nvPr/>
        </p:nvSpPr>
        <p:spPr>
          <a:xfrm>
            <a:off x="1097118" y="2047453"/>
            <a:ext cx="610210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>
                <a:latin typeface="+mj-lt"/>
              </a:rPr>
              <a:t>Course: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EE120, Berkeley </a:t>
            </a:r>
          </a:p>
          <a:p>
            <a:endParaRPr lang="en-US" altLang="zh-CN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This week's progress:</a:t>
            </a:r>
          </a:p>
          <a:p>
            <a:r>
              <a:rPr lang="en-US" altLang="zh-CN" dirty="0">
                <a:latin typeface="+mj-lt"/>
              </a:rPr>
              <a:t>Lecture 8 (discrete-time Fourier transform)</a:t>
            </a:r>
          </a:p>
          <a:p>
            <a:r>
              <a:rPr lang="en-US" altLang="zh-CN" dirty="0">
                <a:latin typeface="+mj-lt"/>
              </a:rPr>
              <a:t>Lecture 9 (discrete-time Fourier transform, continued)</a:t>
            </a:r>
          </a:p>
          <a:p>
            <a:r>
              <a:rPr lang="en-US" altLang="zh-CN" dirty="0">
                <a:latin typeface="+mj-lt"/>
              </a:rPr>
              <a:t>Finish 1 lab</a:t>
            </a:r>
          </a:p>
          <a:p>
            <a:endParaRPr lang="en-US" altLang="zh-CN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Next week’s</a:t>
            </a:r>
            <a:r>
              <a:rPr lang="zh-CN" altLang="en-US" b="1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plan:</a:t>
            </a:r>
          </a:p>
          <a:p>
            <a:r>
              <a:rPr lang="en-US" altLang="zh-CN" dirty="0">
                <a:latin typeface="+mj-lt"/>
              </a:rPr>
              <a:t>Lecture 10 (the DFT; FIR filters)</a:t>
            </a:r>
          </a:p>
          <a:p>
            <a:r>
              <a:rPr lang="en-US" altLang="zh-CN" dirty="0">
                <a:latin typeface="+mj-lt"/>
              </a:rPr>
              <a:t>Lecture 11 (Fourier transforms in two dimensions)</a:t>
            </a:r>
          </a:p>
          <a:p>
            <a:r>
              <a:rPr lang="en-US" altLang="zh-CN" dirty="0">
                <a:latin typeface="+mj-lt"/>
              </a:rPr>
              <a:t>Finish 1 lab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AE993F5-72DE-224C-DFA0-38C8CB38D810}"/>
              </a:ext>
            </a:extLst>
          </p:cNvPr>
          <p:cNvSpPr txBox="1"/>
          <p:nvPr/>
        </p:nvSpPr>
        <p:spPr>
          <a:xfrm>
            <a:off x="7898307" y="1443186"/>
            <a:ext cx="31295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Application Materials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16D1E31-802A-2BBB-D6E9-E1F69FB5D400}"/>
              </a:ext>
            </a:extLst>
          </p:cNvPr>
          <p:cNvSpPr txBox="1"/>
          <p:nvPr/>
        </p:nvSpPr>
        <p:spPr>
          <a:xfrm>
            <a:off x="7898307" y="2690336"/>
            <a:ext cx="39888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b="1" dirty="0"/>
              <a:t>This week's progress:</a:t>
            </a:r>
          </a:p>
          <a:p>
            <a:r>
              <a:rPr lang="en-US" altLang="zh-CN" dirty="0"/>
              <a:t>Statement of Purpose: 100 %</a:t>
            </a:r>
          </a:p>
          <a:p>
            <a:r>
              <a:rPr lang="en-US" altLang="zh-CN" dirty="0"/>
              <a:t>Writing Sample:</a:t>
            </a:r>
            <a:r>
              <a:rPr lang="zh-CN" altLang="en-US" dirty="0"/>
              <a:t> </a:t>
            </a:r>
            <a:r>
              <a:rPr lang="en-US" altLang="zh-CN" dirty="0"/>
              <a:t>90 %</a:t>
            </a:r>
          </a:p>
          <a:p>
            <a:endParaRPr lang="en-US" altLang="zh-CN" dirty="0"/>
          </a:p>
          <a:p>
            <a:r>
              <a:rPr lang="en-US" altLang="zh-CN" b="1" dirty="0"/>
              <a:t>Today: Submit </a:t>
            </a:r>
          </a:p>
        </p:txBody>
      </p:sp>
    </p:spTree>
    <p:extLst>
      <p:ext uri="{BB962C8B-B14F-4D97-AF65-F5344CB8AC3E}">
        <p14:creationId xmlns:p14="http://schemas.microsoft.com/office/powerpoint/2010/main" val="3189137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1753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onsolas" panose="020B0609020204030204" pitchFamily="49" charset="0"/>
                <a:cs typeface="Times New Roman" panose="02020603050405020304" pitchFamily="18" charset="0"/>
              </a:rPr>
              <a:t>Questions</a:t>
            </a:r>
            <a:endParaRPr lang="en-US" altLang="zh-CN" sz="32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7A0A276-ED6D-9AA8-53E0-36DC0D9FA2F6}"/>
              </a:ext>
            </a:extLst>
          </p:cNvPr>
          <p:cNvSpPr txBox="1"/>
          <p:nvPr/>
        </p:nvSpPr>
        <p:spPr>
          <a:xfrm>
            <a:off x="2180895" y="1760475"/>
            <a:ext cx="802000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pPr marL="342900" indent="-342900">
              <a:buAutoNum type="arabicPeriod"/>
            </a:pPr>
            <a:r>
              <a:rPr lang="en-US" altLang="zh-CN" dirty="0"/>
              <a:t>How can I alone judge whether a method works or not, when I don't clearly understand its principles. For example, use the Hilbert transform to extract the envelope. I failed last time and then after your guidance succeeded this time.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The S is weakly responsive to clustering. Is it possible use clustering to divide S into several large ranges? Does that make sense?</a:t>
            </a:r>
          </a:p>
          <a:p>
            <a:pPr marL="342900" indent="-342900"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4639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9" y="423950"/>
            <a:ext cx="593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Work_1: </a:t>
            </a:r>
            <a:r>
              <a:rPr lang="en-US" altLang="zh-CN" sz="1400" dirty="0"/>
              <a:t>Improve code: DataDemo/simscg.py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008F760-456E-D9EB-84B8-A9313C032BDA}"/>
              </a:ext>
            </a:extLst>
          </p:cNvPr>
          <p:cNvSpPr txBox="1"/>
          <p:nvPr/>
        </p:nvSpPr>
        <p:spPr>
          <a:xfrm>
            <a:off x="1288154" y="1709770"/>
            <a:ext cx="585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&gt;python simscg.py 1 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en-US" altLang="zh-CN" dirty="0"/>
              <a:t> 90 180 filename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B971F13-92E2-F20F-1BFA-969425FE9970}"/>
              </a:ext>
            </a:extLst>
          </p:cNvPr>
          <p:cNvSpPr txBox="1"/>
          <p:nvPr/>
        </p:nvSpPr>
        <p:spPr>
          <a:xfrm>
            <a:off x="1288154" y="2550750"/>
            <a:ext cx="585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&gt;python simscg.py 1 </a:t>
            </a:r>
            <a:r>
              <a:rPr lang="en-US" altLang="zh-CN" dirty="0">
                <a:solidFill>
                  <a:srgbClr val="FF0000"/>
                </a:solidFill>
              </a:rPr>
              <a:t>0.1</a:t>
            </a:r>
            <a:r>
              <a:rPr lang="en-US" altLang="zh-CN" dirty="0"/>
              <a:t> 90 180 filename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CC70007-B6F6-E2A0-5652-5F535C138DA8}"/>
              </a:ext>
            </a:extLst>
          </p:cNvPr>
          <p:cNvSpPr txBox="1"/>
          <p:nvPr/>
        </p:nvSpPr>
        <p:spPr>
          <a:xfrm>
            <a:off x="1407238" y="2900478"/>
            <a:ext cx="3525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Hr:77 rr:16 sp:101 dp:72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0BCD59D-A94A-079C-ADCC-CD037EF70147}"/>
              </a:ext>
            </a:extLst>
          </p:cNvPr>
          <p:cNvSpPr txBox="1"/>
          <p:nvPr/>
        </p:nvSpPr>
        <p:spPr>
          <a:xfrm>
            <a:off x="1407239" y="2056890"/>
            <a:ext cx="3525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Hr:110 rr:11 sp:167 dp:70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8538D36-02C9-4235-8109-1685D651AD35}"/>
              </a:ext>
            </a:extLst>
          </p:cNvPr>
          <p:cNvSpPr txBox="1"/>
          <p:nvPr/>
        </p:nvSpPr>
        <p:spPr>
          <a:xfrm>
            <a:off x="1288153" y="4068900"/>
            <a:ext cx="6810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&gt;python simscg.py 1 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en-US" altLang="zh-CN" dirty="0"/>
              <a:t> 90 180 seed filename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6EF5AB-AB2C-69B0-9905-4F051AE246DD}"/>
              </a:ext>
            </a:extLst>
          </p:cNvPr>
          <p:cNvSpPr txBox="1"/>
          <p:nvPr/>
        </p:nvSpPr>
        <p:spPr>
          <a:xfrm>
            <a:off x="1288154" y="4909880"/>
            <a:ext cx="585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&gt;python simscg.py 1 </a:t>
            </a:r>
            <a:r>
              <a:rPr lang="en-US" altLang="zh-CN" dirty="0">
                <a:solidFill>
                  <a:srgbClr val="FF0000"/>
                </a:solidFill>
              </a:rPr>
              <a:t>0.1</a:t>
            </a:r>
            <a:r>
              <a:rPr lang="en-US" altLang="zh-CN" dirty="0"/>
              <a:t> 90 180 seed filename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F25CB12-D208-7367-C170-1D390AE4AECF}"/>
              </a:ext>
            </a:extLst>
          </p:cNvPr>
          <p:cNvSpPr txBox="1"/>
          <p:nvPr/>
        </p:nvSpPr>
        <p:spPr>
          <a:xfrm>
            <a:off x="1407239" y="4416020"/>
            <a:ext cx="3612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Hr:110 rr:11 sp:167 dp:70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40AA095-9E08-E89D-F8C3-294F8B93BD08}"/>
              </a:ext>
            </a:extLst>
          </p:cNvPr>
          <p:cNvSpPr txBox="1"/>
          <p:nvPr/>
        </p:nvSpPr>
        <p:spPr>
          <a:xfrm>
            <a:off x="1407239" y="5279212"/>
            <a:ext cx="3612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Hr:110 rr:11 sp:167 dp:70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A19418E-6EAD-1FD6-615B-F3783B6245FB}"/>
              </a:ext>
            </a:extLst>
          </p:cNvPr>
          <p:cNvSpPr txBox="1"/>
          <p:nvPr/>
        </p:nvSpPr>
        <p:spPr>
          <a:xfrm>
            <a:off x="1288153" y="6166420"/>
            <a:ext cx="10570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New simscg.py is uploaded to </a:t>
            </a:r>
            <a:r>
              <a:rPr lang="en-US" altLang="zh-CN" sz="1400" u="sng" dirty="0">
                <a:solidFill>
                  <a:schemeClr val="accent1">
                    <a:lumMod val="75000"/>
                  </a:schemeClr>
                </a:solidFill>
              </a:rPr>
              <a:t>https://github.com/A-Big-Tortoise/NRSR_Research/tree/main/Code/new_simscg.py</a:t>
            </a:r>
          </a:p>
          <a:p>
            <a:r>
              <a:rPr lang="en-US" altLang="zh-CN" sz="1400" dirty="0"/>
              <a:t>I hope that helps.</a:t>
            </a:r>
            <a:endParaRPr lang="zh-CN" altLang="en-US" sz="14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EFC643D-1E18-3C64-880C-8C27C88B7026}"/>
              </a:ext>
            </a:extLst>
          </p:cNvPr>
          <p:cNvSpPr txBox="1"/>
          <p:nvPr/>
        </p:nvSpPr>
        <p:spPr>
          <a:xfrm>
            <a:off x="1288153" y="1252330"/>
            <a:ext cx="5337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Simulation </a:t>
            </a:r>
            <a:r>
              <a:rPr lang="en-US" altLang="zh-CN" sz="2000" b="1" dirty="0"/>
              <a:t>before</a:t>
            </a:r>
            <a:r>
              <a:rPr lang="en-US" altLang="zh-CN" sz="2000" dirty="0"/>
              <a:t> codes are improved:</a:t>
            </a:r>
            <a:endParaRPr lang="zh-CN" altLang="en-US" sz="20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541DF5F-23C8-E498-127B-FFF2859A87B1}"/>
              </a:ext>
            </a:extLst>
          </p:cNvPr>
          <p:cNvSpPr txBox="1"/>
          <p:nvPr/>
        </p:nvSpPr>
        <p:spPr>
          <a:xfrm>
            <a:off x="1288153" y="3611460"/>
            <a:ext cx="5733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Simulation </a:t>
            </a:r>
            <a:r>
              <a:rPr lang="en-US" altLang="zh-CN" sz="2000" b="1" dirty="0"/>
              <a:t>after</a:t>
            </a:r>
            <a:r>
              <a:rPr lang="en-US" altLang="zh-CN" sz="2000" dirty="0"/>
              <a:t> codes are improved:</a:t>
            </a:r>
            <a:endParaRPr lang="zh-CN" altLang="en-US" sz="20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55E77BD-FB65-026C-4272-D629AB241225}"/>
              </a:ext>
            </a:extLst>
          </p:cNvPr>
          <p:cNvSpPr txBox="1"/>
          <p:nvPr/>
        </p:nvSpPr>
        <p:spPr>
          <a:xfrm>
            <a:off x="7895927" y="1977148"/>
            <a:ext cx="396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Changing only the noise level produces completely different signals.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A656F05-D0D2-11D1-6B1B-D54B7AB2101C}"/>
              </a:ext>
            </a:extLst>
          </p:cNvPr>
          <p:cNvSpPr txBox="1"/>
          <p:nvPr/>
        </p:nvSpPr>
        <p:spPr>
          <a:xfrm>
            <a:off x="7895927" y="4253566"/>
            <a:ext cx="396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Producing the same signal is simply a matter of the absence or presence of the noise.</a:t>
            </a:r>
            <a:endParaRPr lang="zh-CN" altLang="en-US" dirty="0"/>
          </a:p>
        </p:txBody>
      </p:sp>
      <p:cxnSp>
        <p:nvCxnSpPr>
          <p:cNvPr id="8" name="连接符: 肘形 7">
            <a:extLst>
              <a:ext uri="{FF2B5EF4-FFF2-40B4-BE49-F238E27FC236}">
                <a16:creationId xmlns:a16="http://schemas.microsoft.com/office/drawing/2014/main" id="{DAB2937C-268F-520F-D6A8-17CEBFFC28EB}"/>
              </a:ext>
            </a:extLst>
          </p:cNvPr>
          <p:cNvCxnSpPr>
            <a:cxnSpLocks/>
            <a:stCxn id="13" idx="3"/>
            <a:endCxn id="23" idx="1"/>
          </p:cNvCxnSpPr>
          <p:nvPr/>
        </p:nvCxnSpPr>
        <p:spPr>
          <a:xfrm>
            <a:off x="4932602" y="2241556"/>
            <a:ext cx="2963325" cy="1972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4EE36747-17CA-1BFB-0262-350F9C357EC5}"/>
              </a:ext>
            </a:extLst>
          </p:cNvPr>
          <p:cNvCxnSpPr>
            <a:cxnSpLocks/>
            <a:stCxn id="12" idx="3"/>
            <a:endCxn id="23" idx="1"/>
          </p:cNvCxnSpPr>
          <p:nvPr/>
        </p:nvCxnSpPr>
        <p:spPr>
          <a:xfrm flipV="1">
            <a:off x="4932601" y="2438813"/>
            <a:ext cx="2963326" cy="6463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连接符: 肘形 49">
            <a:extLst>
              <a:ext uri="{FF2B5EF4-FFF2-40B4-BE49-F238E27FC236}">
                <a16:creationId xmlns:a16="http://schemas.microsoft.com/office/drawing/2014/main" id="{4B920144-72A3-4C86-0C02-102270659A92}"/>
              </a:ext>
            </a:extLst>
          </p:cNvPr>
          <p:cNvCxnSpPr>
            <a:stCxn id="17" idx="3"/>
            <a:endCxn id="24" idx="1"/>
          </p:cNvCxnSpPr>
          <p:nvPr/>
        </p:nvCxnSpPr>
        <p:spPr>
          <a:xfrm>
            <a:off x="5020161" y="4600686"/>
            <a:ext cx="2875766" cy="114545"/>
          </a:xfrm>
          <a:prstGeom prst="bentConnector3">
            <a:avLst>
              <a:gd name="adj1" fmla="val 734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E1793E2C-1409-F733-C0BE-DAE8E83D8E6F}"/>
              </a:ext>
            </a:extLst>
          </p:cNvPr>
          <p:cNvCxnSpPr>
            <a:stCxn id="19" idx="3"/>
            <a:endCxn id="24" idx="1"/>
          </p:cNvCxnSpPr>
          <p:nvPr/>
        </p:nvCxnSpPr>
        <p:spPr>
          <a:xfrm flipV="1">
            <a:off x="5020161" y="4715231"/>
            <a:ext cx="2875766" cy="748647"/>
          </a:xfrm>
          <a:prstGeom prst="bentConnector3">
            <a:avLst>
              <a:gd name="adj1" fmla="val 734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31EE072D-151E-535B-0F8F-CB4FD75EE81C}"/>
              </a:ext>
            </a:extLst>
          </p:cNvPr>
          <p:cNvCxnSpPr/>
          <p:nvPr/>
        </p:nvCxnSpPr>
        <p:spPr>
          <a:xfrm flipV="1">
            <a:off x="0" y="3409452"/>
            <a:ext cx="12192000" cy="7389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137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497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onsolas" panose="020B0609020204030204" pitchFamily="49" charset="0"/>
                <a:cs typeface="Times New Roman" panose="02020603050405020304" pitchFamily="18" charset="0"/>
              </a:rPr>
              <a:t>Questions About Application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0579CD7-AF40-0453-6076-972A2A84E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25" y="1474638"/>
            <a:ext cx="8934226" cy="19543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1FC36B7-B134-2D54-79D9-32CA53C798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25" y="4225482"/>
            <a:ext cx="5083175" cy="115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74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5219007" y="3105834"/>
            <a:ext cx="1753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015943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6451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Work_2: </a:t>
            </a:r>
            <a:r>
              <a:rPr lang="en-US" altLang="zh-CN" sz="1400" dirty="0"/>
              <a:t>Get Envelope, HR Rate, Segmentation, Clustering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2D9F4E9-6E86-07AB-C6C0-A2C24278C9B6}"/>
              </a:ext>
            </a:extLst>
          </p:cNvPr>
          <p:cNvSpPr/>
          <p:nvPr/>
        </p:nvSpPr>
        <p:spPr>
          <a:xfrm>
            <a:off x="2379902" y="1787868"/>
            <a:ext cx="2589996" cy="5978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Envelope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A62C420-9C5A-4F3C-E120-0B858B7003C3}"/>
              </a:ext>
            </a:extLst>
          </p:cNvPr>
          <p:cNvSpPr/>
          <p:nvPr/>
        </p:nvSpPr>
        <p:spPr>
          <a:xfrm>
            <a:off x="2379898" y="2713021"/>
            <a:ext cx="2589997" cy="6272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Peaks Detection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872AE84-84B1-43FA-73DD-1C80C0DF3700}"/>
              </a:ext>
            </a:extLst>
          </p:cNvPr>
          <p:cNvSpPr/>
          <p:nvPr/>
        </p:nvSpPr>
        <p:spPr>
          <a:xfrm>
            <a:off x="2379898" y="3671731"/>
            <a:ext cx="2589998" cy="6055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HR Estimation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83CE9F4-3FCB-1E52-89FF-AE26F44512C9}"/>
              </a:ext>
            </a:extLst>
          </p:cNvPr>
          <p:cNvSpPr/>
          <p:nvPr/>
        </p:nvSpPr>
        <p:spPr>
          <a:xfrm>
            <a:off x="2379899" y="4608815"/>
            <a:ext cx="2589999" cy="6023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Segmentation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CBDBC8-01F1-6581-5E85-4E0C7EE27129}"/>
              </a:ext>
            </a:extLst>
          </p:cNvPr>
          <p:cNvSpPr/>
          <p:nvPr/>
        </p:nvSpPr>
        <p:spPr>
          <a:xfrm>
            <a:off x="2379898" y="5563388"/>
            <a:ext cx="2590001" cy="6040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ECBD2068-F12B-0835-B422-35F2ED40AFC8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3674897" y="2385671"/>
            <a:ext cx="3" cy="3273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37C26B6-247B-2366-E0A5-63BB4340D083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3674897" y="3340244"/>
            <a:ext cx="0" cy="3314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51DD2A0E-8012-1F68-F0BF-FBD7CEEA27A1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3674897" y="4277328"/>
            <a:ext cx="2" cy="3314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555819E-ADFD-DA4F-6E69-99DED1668A61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3674899" y="5211155"/>
            <a:ext cx="0" cy="3522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55663A69-CEC3-94AB-2B46-E124E400AA1A}"/>
              </a:ext>
            </a:extLst>
          </p:cNvPr>
          <p:cNvSpPr txBox="1"/>
          <p:nvPr/>
        </p:nvSpPr>
        <p:spPr>
          <a:xfrm>
            <a:off x="2379900" y="865837"/>
            <a:ext cx="25899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Clean Data</a:t>
            </a:r>
          </a:p>
          <a:p>
            <a:pPr algn="ctr"/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No Noise, No RR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)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B21676E-680D-2057-FEFD-4D039C9331E8}"/>
              </a:ext>
            </a:extLst>
          </p:cNvPr>
          <p:cNvSpPr txBox="1"/>
          <p:nvPr/>
        </p:nvSpPr>
        <p:spPr>
          <a:xfrm>
            <a:off x="2943568" y="6488668"/>
            <a:ext cx="1462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Template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70C27CC4-C93E-0D7B-C2F9-0591CCCD7740}"/>
              </a:ext>
            </a:extLst>
          </p:cNvPr>
          <p:cNvCxnSpPr>
            <a:cxnSpLocks/>
            <a:stCxn id="12" idx="2"/>
            <a:endCxn id="20" idx="0"/>
          </p:cNvCxnSpPr>
          <p:nvPr/>
        </p:nvCxnSpPr>
        <p:spPr>
          <a:xfrm flipH="1">
            <a:off x="3674896" y="6167477"/>
            <a:ext cx="3" cy="3211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91995CF4-9F3B-9375-B282-00C41D1C14B7}"/>
              </a:ext>
            </a:extLst>
          </p:cNvPr>
          <p:cNvCxnSpPr>
            <a:stCxn id="19" idx="2"/>
            <a:endCxn id="8" idx="0"/>
          </p:cNvCxnSpPr>
          <p:nvPr/>
        </p:nvCxnSpPr>
        <p:spPr>
          <a:xfrm>
            <a:off x="3674898" y="1512168"/>
            <a:ext cx="2" cy="275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C7864460-D59A-5B61-8892-A33A2CBB4CC8}"/>
              </a:ext>
            </a:extLst>
          </p:cNvPr>
          <p:cNvSpPr txBox="1"/>
          <p:nvPr/>
        </p:nvSpPr>
        <p:spPr>
          <a:xfrm>
            <a:off x="6413500" y="5680766"/>
            <a:ext cx="3175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K-Shapes Clustering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D86184-82E3-246A-79F8-3F452FD07995}"/>
              </a:ext>
            </a:extLst>
          </p:cNvPr>
          <p:cNvSpPr txBox="1"/>
          <p:nvPr/>
        </p:nvSpPr>
        <p:spPr>
          <a:xfrm>
            <a:off x="6413500" y="4725319"/>
            <a:ext cx="3175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Heartbeat Rate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246B0D-6BFB-6179-3DAB-28D21AA14EE5}"/>
              </a:ext>
            </a:extLst>
          </p:cNvPr>
          <p:cNvSpPr txBox="1"/>
          <p:nvPr/>
        </p:nvSpPr>
        <p:spPr>
          <a:xfrm>
            <a:off x="6413500" y="1902103"/>
            <a:ext cx="3175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Hilbert Transform</a:t>
            </a:r>
            <a:endParaRPr lang="zh-CN" altLang="en-US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E2150BC-AD30-8BCE-D75A-564E101ECE6C}"/>
              </a:ext>
            </a:extLst>
          </p:cNvPr>
          <p:cNvCxnSpPr>
            <a:stCxn id="7" idx="1"/>
            <a:endCxn id="8" idx="3"/>
          </p:cNvCxnSpPr>
          <p:nvPr/>
        </p:nvCxnSpPr>
        <p:spPr>
          <a:xfrm flipH="1">
            <a:off x="4969898" y="2086769"/>
            <a:ext cx="1443602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6D5221BD-D10F-D477-D340-E188DE325F99}"/>
              </a:ext>
            </a:extLst>
          </p:cNvPr>
          <p:cNvCxnSpPr>
            <a:stCxn id="6" idx="1"/>
            <a:endCxn id="11" idx="3"/>
          </p:cNvCxnSpPr>
          <p:nvPr/>
        </p:nvCxnSpPr>
        <p:spPr>
          <a:xfrm flipH="1">
            <a:off x="4969898" y="4909985"/>
            <a:ext cx="1443602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C73CE1A8-343E-EFA1-D740-DF57338CD841}"/>
              </a:ext>
            </a:extLst>
          </p:cNvPr>
          <p:cNvCxnSpPr>
            <a:stCxn id="5" idx="1"/>
            <a:endCxn id="12" idx="3"/>
          </p:cNvCxnSpPr>
          <p:nvPr/>
        </p:nvCxnSpPr>
        <p:spPr>
          <a:xfrm flipH="1">
            <a:off x="4969899" y="5865432"/>
            <a:ext cx="1443601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006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6451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Work_2: </a:t>
            </a:r>
            <a:r>
              <a:rPr lang="en-US" altLang="zh-CN" sz="1400" dirty="0"/>
              <a:t>Get Envelope, HR Rate, Segmentation, Clustering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1DF2F9-1C71-609A-B21D-C155FBB1C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92" y="1834178"/>
            <a:ext cx="6775551" cy="225851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F704D12-89F7-2F72-9D11-183649FD5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269" y="1261970"/>
            <a:ext cx="4537246" cy="340293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B1408EC-C827-23B3-417B-CC23D62F91C3}"/>
              </a:ext>
            </a:extLst>
          </p:cNvPr>
          <p:cNvSpPr txBox="1"/>
          <p:nvPr/>
        </p:nvSpPr>
        <p:spPr>
          <a:xfrm>
            <a:off x="1170620" y="4394927"/>
            <a:ext cx="5213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After removing the noise, the envelope obtained by this method will be perfect.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88075BF-9EAB-DCCF-E421-D8246811189F}"/>
              </a:ext>
            </a:extLst>
          </p:cNvPr>
          <p:cNvSpPr txBox="1"/>
          <p:nvPr/>
        </p:nvSpPr>
        <p:spPr>
          <a:xfrm>
            <a:off x="7040269" y="4738411"/>
            <a:ext cx="47984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Segmentation based on HR will cause each segment has different phases. </a:t>
            </a:r>
          </a:p>
          <a:p>
            <a:endParaRPr lang="en-US" altLang="zh-CN" dirty="0"/>
          </a:p>
          <a:p>
            <a:r>
              <a:rPr lang="en-US" altLang="zh-CN" dirty="0"/>
              <a:t>K-shapes Clustering is particularly suitable for handling this situation.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28CE8D-2B2D-3D61-8084-FC8FEEDB3153}"/>
              </a:ext>
            </a:extLst>
          </p:cNvPr>
          <p:cNvSpPr txBox="1"/>
          <p:nvPr/>
        </p:nvSpPr>
        <p:spPr>
          <a:xfrm>
            <a:off x="1569112" y="1649512"/>
            <a:ext cx="4815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Create Envelope and Peaks Detection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BC708B1-2F4C-6124-B796-6F9DBA810DC6}"/>
              </a:ext>
            </a:extLst>
          </p:cNvPr>
          <p:cNvSpPr txBox="1"/>
          <p:nvPr/>
        </p:nvSpPr>
        <p:spPr>
          <a:xfrm>
            <a:off x="7534480" y="1003797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Segmentation and Clustering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6857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8161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Work_3: </a:t>
            </a:r>
            <a:r>
              <a:rPr lang="en-US" altLang="zh-CN" sz="1400" dirty="0"/>
              <a:t>Implement One Paper: Band Filter, EEMD, PCA and Spectrum Analysis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CF302F6-DFC5-2A07-9DB7-26A92F37F272}"/>
              </a:ext>
            </a:extLst>
          </p:cNvPr>
          <p:cNvSpPr/>
          <p:nvPr/>
        </p:nvSpPr>
        <p:spPr>
          <a:xfrm>
            <a:off x="4421138" y="1509296"/>
            <a:ext cx="2589996" cy="5978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Band-pass Filter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FFFDEF0-E62C-1BB7-0C02-48986D5E6920}"/>
              </a:ext>
            </a:extLst>
          </p:cNvPr>
          <p:cNvSpPr/>
          <p:nvPr/>
        </p:nvSpPr>
        <p:spPr>
          <a:xfrm>
            <a:off x="4421135" y="2416922"/>
            <a:ext cx="2589997" cy="6272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EEMD / EMD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122AFDA-00A1-2B24-DBA7-7823C1DB1360}"/>
              </a:ext>
            </a:extLst>
          </p:cNvPr>
          <p:cNvSpPr/>
          <p:nvPr/>
        </p:nvSpPr>
        <p:spPr>
          <a:xfrm>
            <a:off x="2224860" y="4499789"/>
            <a:ext cx="2589998" cy="6055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PCA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33F12B8-8366-DC47-B7FC-28BADDED0323}"/>
              </a:ext>
            </a:extLst>
          </p:cNvPr>
          <p:cNvSpPr/>
          <p:nvPr/>
        </p:nvSpPr>
        <p:spPr>
          <a:xfrm>
            <a:off x="2224861" y="5436873"/>
            <a:ext cx="2589999" cy="6023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Spectrum Analysis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446AB21-8513-AC9E-8A93-3FA4B2F14BD6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flipH="1">
            <a:off x="5716134" y="2107099"/>
            <a:ext cx="2" cy="3098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91A952D7-0DD5-F876-395A-4A1D1885F58E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3519859" y="5105386"/>
            <a:ext cx="2" cy="3314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B4C2805C-C752-B4CB-87E8-572A86829530}"/>
              </a:ext>
            </a:extLst>
          </p:cNvPr>
          <p:cNvSpPr txBox="1"/>
          <p:nvPr/>
        </p:nvSpPr>
        <p:spPr>
          <a:xfrm>
            <a:off x="3781117" y="904990"/>
            <a:ext cx="3870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Noisy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Data</a:t>
            </a:r>
            <a:endParaRPr lang="en-US" altLang="zh-CN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D2641EF-E38F-CBE3-0F3E-01A7B22FDA61}"/>
              </a:ext>
            </a:extLst>
          </p:cNvPr>
          <p:cNvSpPr txBox="1"/>
          <p:nvPr/>
        </p:nvSpPr>
        <p:spPr>
          <a:xfrm>
            <a:off x="2186684" y="6375896"/>
            <a:ext cx="2666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HR Estimation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520B0130-AC36-6DB6-0FE4-04E67ACF3C5B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>
            <a:off x="5716136" y="1274322"/>
            <a:ext cx="0" cy="2349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0DA27156-1872-B7F0-FF5D-BDD0233A7EC5}"/>
              </a:ext>
            </a:extLst>
          </p:cNvPr>
          <p:cNvCxnSpPr>
            <a:stCxn id="17" idx="2"/>
            <a:endCxn id="24" idx="0"/>
          </p:cNvCxnSpPr>
          <p:nvPr/>
        </p:nvCxnSpPr>
        <p:spPr>
          <a:xfrm flipH="1">
            <a:off x="3519858" y="6039213"/>
            <a:ext cx="3" cy="3366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776457F5-772B-DF6C-2387-419DF3E13FC2}"/>
              </a:ext>
            </a:extLst>
          </p:cNvPr>
          <p:cNvSpPr/>
          <p:nvPr/>
        </p:nvSpPr>
        <p:spPr>
          <a:xfrm>
            <a:off x="6655528" y="4499788"/>
            <a:ext cx="2589998" cy="6055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PCA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183830D-2BD7-6908-FC09-7C0A15DE97D9}"/>
              </a:ext>
            </a:extLst>
          </p:cNvPr>
          <p:cNvSpPr/>
          <p:nvPr/>
        </p:nvSpPr>
        <p:spPr>
          <a:xfrm>
            <a:off x="6655529" y="5436872"/>
            <a:ext cx="2589999" cy="6023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Spectrum Analysis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C04E79A8-AC14-5DE1-4317-D657153711A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7950527" y="5105385"/>
            <a:ext cx="2" cy="3314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6E2124D1-751A-D178-9FE1-8050DD8EF9AF}"/>
              </a:ext>
            </a:extLst>
          </p:cNvPr>
          <p:cNvSpPr txBox="1"/>
          <p:nvPr/>
        </p:nvSpPr>
        <p:spPr>
          <a:xfrm>
            <a:off x="6617352" y="6375895"/>
            <a:ext cx="2666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RR Estimation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7C3626D-C53B-2C1B-4283-E9E8790B3A3E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7950526" y="6039212"/>
            <a:ext cx="3" cy="3366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A351F211-70CD-2EB4-8F6B-7FACB66F0B57}"/>
              </a:ext>
            </a:extLst>
          </p:cNvPr>
          <p:cNvSpPr/>
          <p:nvPr/>
        </p:nvSpPr>
        <p:spPr>
          <a:xfrm>
            <a:off x="4421134" y="3353969"/>
            <a:ext cx="2589998" cy="6055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IMFs Selection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17D6EBF1-691B-744D-AD02-409ABF082936}"/>
              </a:ext>
            </a:extLst>
          </p:cNvPr>
          <p:cNvCxnSpPr>
            <a:stCxn id="15" idx="2"/>
            <a:endCxn id="25" idx="0"/>
          </p:cNvCxnSpPr>
          <p:nvPr/>
        </p:nvCxnSpPr>
        <p:spPr>
          <a:xfrm flipH="1">
            <a:off x="5716133" y="3044145"/>
            <a:ext cx="1" cy="3098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连接符: 肘形 33">
            <a:extLst>
              <a:ext uri="{FF2B5EF4-FFF2-40B4-BE49-F238E27FC236}">
                <a16:creationId xmlns:a16="http://schemas.microsoft.com/office/drawing/2014/main" id="{7D1F3256-BB2A-E6F4-94FC-63152C081BBD}"/>
              </a:ext>
            </a:extLst>
          </p:cNvPr>
          <p:cNvCxnSpPr>
            <a:cxnSpLocks/>
            <a:stCxn id="25" idx="3"/>
            <a:endCxn id="4" idx="0"/>
          </p:cNvCxnSpPr>
          <p:nvPr/>
        </p:nvCxnSpPr>
        <p:spPr>
          <a:xfrm>
            <a:off x="7011132" y="3656768"/>
            <a:ext cx="939395" cy="84302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00A28637-6327-2335-3814-21BC2FBFA67B}"/>
              </a:ext>
            </a:extLst>
          </p:cNvPr>
          <p:cNvCxnSpPr>
            <a:cxnSpLocks/>
            <a:stCxn id="25" idx="1"/>
            <a:endCxn id="16" idx="0"/>
          </p:cNvCxnSpPr>
          <p:nvPr/>
        </p:nvCxnSpPr>
        <p:spPr>
          <a:xfrm rot="10800000" flipV="1">
            <a:off x="3519860" y="3656767"/>
            <a:ext cx="901275" cy="843021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325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8161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Work_3: </a:t>
            </a:r>
            <a:r>
              <a:rPr lang="en-US" altLang="zh-CN" sz="1400" dirty="0"/>
              <a:t>Implement One Paper: Band Filter, EEMD, PCA and Spectrum Analysis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73A34A2-C9DB-125E-D5D8-712B742EE15B}"/>
              </a:ext>
            </a:extLst>
          </p:cNvPr>
          <p:cNvCxnSpPr/>
          <p:nvPr/>
        </p:nvCxnSpPr>
        <p:spPr>
          <a:xfrm flipV="1">
            <a:off x="0" y="1797395"/>
            <a:ext cx="12192000" cy="7389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0900484D-5A61-41B1-0C38-12944E4EDCAF}"/>
              </a:ext>
            </a:extLst>
          </p:cNvPr>
          <p:cNvSpPr txBox="1"/>
          <p:nvPr/>
        </p:nvSpPr>
        <p:spPr>
          <a:xfrm>
            <a:off x="1122217" y="1225606"/>
            <a:ext cx="4403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Band-pass filter: </a:t>
            </a:r>
            <a:r>
              <a:rPr lang="en-US" altLang="zh-CN" dirty="0"/>
              <a:t>0.1 Hz – 8 Hz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C3607EF-4D0D-AE64-3ABB-904C048BC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894" y="2354591"/>
            <a:ext cx="4403160" cy="396284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C143B2A-417A-C11C-4112-CC736E861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054" y="2354591"/>
            <a:ext cx="4345527" cy="434552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3510F60-EC5D-A623-7939-C198DB9C3AF6}"/>
              </a:ext>
            </a:extLst>
          </p:cNvPr>
          <p:cNvSpPr txBox="1"/>
          <p:nvPr/>
        </p:nvSpPr>
        <p:spPr>
          <a:xfrm>
            <a:off x="1122218" y="2142836"/>
            <a:ext cx="2586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EMD and EEMD:</a:t>
            </a:r>
            <a:endParaRPr lang="zh-CN" altLang="en-US" sz="20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AB67283-7F97-80E1-B2C6-5AC15A31FD8E}"/>
              </a:ext>
            </a:extLst>
          </p:cNvPr>
          <p:cNvSpPr txBox="1"/>
          <p:nvPr/>
        </p:nvSpPr>
        <p:spPr>
          <a:xfrm>
            <a:off x="5271563" y="2073743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EMD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9414ECA-CEDC-470B-771F-BEA03D1654E9}"/>
              </a:ext>
            </a:extLst>
          </p:cNvPr>
          <p:cNvSpPr txBox="1"/>
          <p:nvPr/>
        </p:nvSpPr>
        <p:spPr>
          <a:xfrm>
            <a:off x="9714253" y="2073743"/>
            <a:ext cx="773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EEMD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10402DA-103E-3484-925C-1C623AA630CC}"/>
              </a:ext>
            </a:extLst>
          </p:cNvPr>
          <p:cNvSpPr txBox="1"/>
          <p:nvPr/>
        </p:nvSpPr>
        <p:spPr>
          <a:xfrm>
            <a:off x="480803" y="2918780"/>
            <a:ext cx="29867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From the perspective of IMF_1 and IMF_2, decomposition effect of EEMD is better. </a:t>
            </a:r>
          </a:p>
          <a:p>
            <a:endParaRPr lang="en-US" altLang="zh-CN" dirty="0"/>
          </a:p>
          <a:p>
            <a:r>
              <a:rPr lang="en-US" altLang="zh-CN" dirty="0"/>
              <a:t>Choose EEMD!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E6C6935-6B51-FE77-5C27-599E0AB12C73}"/>
              </a:ext>
            </a:extLst>
          </p:cNvPr>
          <p:cNvSpPr/>
          <p:nvPr/>
        </p:nvSpPr>
        <p:spPr>
          <a:xfrm>
            <a:off x="3306894" y="2742002"/>
            <a:ext cx="8748687" cy="773093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959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11253"/>
            <a:ext cx="8161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Work_3: </a:t>
            </a:r>
            <a:r>
              <a:rPr lang="en-US" altLang="zh-CN" sz="1400" dirty="0"/>
              <a:t>Implement One Paper: Band Filter, EEMD, PCA and Spectrum Analysis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FCE834B-E641-11B8-5631-42D60309EE63}"/>
              </a:ext>
            </a:extLst>
          </p:cNvPr>
          <p:cNvSpPr txBox="1"/>
          <p:nvPr/>
        </p:nvSpPr>
        <p:spPr>
          <a:xfrm>
            <a:off x="1122218" y="1557421"/>
            <a:ext cx="2586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Selection of IMFs:</a:t>
            </a:r>
            <a:endParaRPr lang="zh-CN" altLang="en-US" sz="20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2531312-683F-EDD8-10B4-FA54C65C8EB4}"/>
              </a:ext>
            </a:extLst>
          </p:cNvPr>
          <p:cNvSpPr txBox="1"/>
          <p:nvPr/>
        </p:nvSpPr>
        <p:spPr>
          <a:xfrm>
            <a:off x="7947146" y="1478664"/>
            <a:ext cx="3834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/>
              <a:t>Fusion of IMFs: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Strategy 1: Using only PCA.</a:t>
            </a:r>
          </a:p>
          <a:p>
            <a:endParaRPr lang="en-US" altLang="zh-CN" dirty="0"/>
          </a:p>
          <a:p>
            <a:r>
              <a:rPr lang="en-US" altLang="zh-CN" dirty="0"/>
              <a:t>Strategy 2: When only one IMF is selected, PCA is not used. The selected IMF is used directly.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dirty="0"/>
              <a:t>Strategy 3: Not using PCA, directly summing up the IMFs.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F82A0F0-EBCB-72D0-E1FC-0B50080EEEA9}"/>
              </a:ext>
            </a:extLst>
          </p:cNvPr>
          <p:cNvSpPr txBox="1"/>
          <p:nvPr/>
        </p:nvSpPr>
        <p:spPr>
          <a:xfrm>
            <a:off x="1136831" y="3635343"/>
            <a:ext cx="3396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0.1 Hz &lt; IMFs &lt; 0.75 Hz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5C5BE8B-BE65-F1B7-F140-32E1EC280F65}"/>
              </a:ext>
            </a:extLst>
          </p:cNvPr>
          <p:cNvSpPr txBox="1"/>
          <p:nvPr/>
        </p:nvSpPr>
        <p:spPr>
          <a:xfrm>
            <a:off x="1122218" y="2319670"/>
            <a:ext cx="3396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0.75 Hz &lt; IMFs &lt; 2.25 Hz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B76A4E3-72D9-F926-D3B7-A81022A9C08B}"/>
              </a:ext>
            </a:extLst>
          </p:cNvPr>
          <p:cNvSpPr txBox="1"/>
          <p:nvPr/>
        </p:nvSpPr>
        <p:spPr>
          <a:xfrm>
            <a:off x="4412392" y="3635343"/>
            <a:ext cx="296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Group2: RR Estimation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25A8A07-D814-0501-F537-F64979B452AE}"/>
              </a:ext>
            </a:extLst>
          </p:cNvPr>
          <p:cNvSpPr txBox="1"/>
          <p:nvPr/>
        </p:nvSpPr>
        <p:spPr>
          <a:xfrm>
            <a:off x="4396277" y="2319670"/>
            <a:ext cx="2843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Group1: HR Estimation</a:t>
            </a:r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7379FA46-52A4-28EF-53F2-5BBD15FC8C2D}"/>
              </a:ext>
            </a:extLst>
          </p:cNvPr>
          <p:cNvCxnSpPr>
            <a:cxnSpLocks/>
          </p:cNvCxnSpPr>
          <p:nvPr/>
        </p:nvCxnSpPr>
        <p:spPr>
          <a:xfrm>
            <a:off x="7365208" y="885615"/>
            <a:ext cx="0" cy="597238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D6C5604D-DE47-1A90-714D-F03F19A02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896" y="2375173"/>
            <a:ext cx="247961" cy="21076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36F0AF2-927A-18E1-A8E6-DB610BBE9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468" y="2911658"/>
            <a:ext cx="181000" cy="181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DD64C0A-D356-5E7F-715D-0968796417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9529" y="4281997"/>
            <a:ext cx="380973" cy="291331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F28A3A0A-9F56-4C61-BB70-89BFE08B3E38}"/>
              </a:ext>
            </a:extLst>
          </p:cNvPr>
          <p:cNvSpPr txBox="1"/>
          <p:nvPr/>
        </p:nvSpPr>
        <p:spPr>
          <a:xfrm>
            <a:off x="1107611" y="2780273"/>
            <a:ext cx="6242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Num of IMFs in Group1 ranges from 1 to 4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1BB91E4-AEC1-F4DD-C9C7-C06BE1801E5E}"/>
              </a:ext>
            </a:extLst>
          </p:cNvPr>
          <p:cNvSpPr txBox="1"/>
          <p:nvPr/>
        </p:nvSpPr>
        <p:spPr>
          <a:xfrm>
            <a:off x="1122218" y="4097331"/>
            <a:ext cx="6242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Num of IMFs in Group2 ranges from 1 to 2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4355D93-36D2-70C7-232F-5D5804030F2F}"/>
              </a:ext>
            </a:extLst>
          </p:cNvPr>
          <p:cNvSpPr txBox="1"/>
          <p:nvPr/>
        </p:nvSpPr>
        <p:spPr>
          <a:xfrm>
            <a:off x="1122218" y="5200666"/>
            <a:ext cx="6097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en-US" altLang="zh-CN" b="1" dirty="0"/>
              <a:t>The limited number of IMFs in each group makes it difficult for PCA to leverage its advantages, and it might even lead to significant errors!!!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220291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8161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Work_3: </a:t>
            </a:r>
            <a:r>
              <a:rPr lang="en-US" altLang="zh-CN" sz="1400" dirty="0"/>
              <a:t>Implement One Paper: Band Filter, EEMD, PCA and Spectrum Analysis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F9F43D1-A480-355D-286D-B20DDB547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777" y="1293379"/>
            <a:ext cx="4029364" cy="402936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FE7D49C-FE1F-3A25-E401-8670E10D60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636" y="1293379"/>
            <a:ext cx="4029364" cy="4029364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6DF45ED-B6BC-8006-4684-02CD9866127E}"/>
              </a:ext>
            </a:extLst>
          </p:cNvPr>
          <p:cNvSpPr/>
          <p:nvPr/>
        </p:nvSpPr>
        <p:spPr>
          <a:xfrm>
            <a:off x="5747103" y="3037406"/>
            <a:ext cx="1129004" cy="112900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4620DA0-2D88-5372-C2CA-181F93A51B1B}"/>
              </a:ext>
            </a:extLst>
          </p:cNvPr>
          <p:cNvSpPr/>
          <p:nvPr/>
        </p:nvSpPr>
        <p:spPr>
          <a:xfrm>
            <a:off x="8998528" y="4166410"/>
            <a:ext cx="400050" cy="3992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101AECF-E614-4519-CAE9-941E46E84FC6}"/>
              </a:ext>
            </a:extLst>
          </p:cNvPr>
          <p:cNvCxnSpPr>
            <a:cxnSpLocks/>
          </p:cNvCxnSpPr>
          <p:nvPr/>
        </p:nvCxnSpPr>
        <p:spPr>
          <a:xfrm>
            <a:off x="5988628" y="2783205"/>
            <a:ext cx="0" cy="25420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D2461F22-6FE3-6A9E-2CFA-11BF96DC40FD}"/>
              </a:ext>
            </a:extLst>
          </p:cNvPr>
          <p:cNvSpPr txBox="1"/>
          <p:nvPr/>
        </p:nvSpPr>
        <p:spPr>
          <a:xfrm>
            <a:off x="5795757" y="2353253"/>
            <a:ext cx="1546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HR ranging from</a:t>
            </a:r>
          </a:p>
          <a:p>
            <a:r>
              <a:rPr lang="en-US" altLang="zh-CN" sz="1200" dirty="0"/>
              <a:t>[50, 150]</a:t>
            </a:r>
            <a:endParaRPr lang="zh-CN" altLang="en-US" sz="12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A030624-5CC3-728F-CF0A-11471A65A856}"/>
              </a:ext>
            </a:extLst>
          </p:cNvPr>
          <p:cNvSpPr txBox="1"/>
          <p:nvPr/>
        </p:nvSpPr>
        <p:spPr>
          <a:xfrm>
            <a:off x="9837670" y="3935577"/>
            <a:ext cx="1546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RR ranging from</a:t>
            </a:r>
          </a:p>
          <a:p>
            <a:r>
              <a:rPr lang="en-US" altLang="zh-CN" sz="1200" dirty="0"/>
              <a:t>[10, 30]</a:t>
            </a:r>
            <a:endParaRPr lang="zh-CN" altLang="en-US" sz="1200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431D62E4-178F-A4F9-EBA4-084FE4047A83}"/>
              </a:ext>
            </a:extLst>
          </p:cNvPr>
          <p:cNvCxnSpPr>
            <a:cxnSpLocks/>
          </p:cNvCxnSpPr>
          <p:nvPr/>
        </p:nvCxnSpPr>
        <p:spPr>
          <a:xfrm flipH="1">
            <a:off x="9398578" y="4269105"/>
            <a:ext cx="5143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61EA7F98-C1A7-76FA-29D8-DCAF6DCE2CE5}"/>
              </a:ext>
            </a:extLst>
          </p:cNvPr>
          <p:cNvSpPr txBox="1"/>
          <p:nvPr/>
        </p:nvSpPr>
        <p:spPr>
          <a:xfrm>
            <a:off x="333374" y="1838325"/>
            <a:ext cx="45262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Conclusions:</a:t>
            </a:r>
          </a:p>
          <a:p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In HR estimation, directly summing up IMFs is better, as strategies involving PCA tend to have more outliers.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In RR estimation, 3 strategies have awful performance. This is due to the lack of careful signal denoising (Paper only use band-pass filter). </a:t>
            </a:r>
          </a:p>
        </p:txBody>
      </p:sp>
    </p:spTree>
    <p:extLst>
      <p:ext uri="{BB962C8B-B14F-4D97-AF65-F5344CB8AC3E}">
        <p14:creationId xmlns:p14="http://schemas.microsoft.com/office/powerpoint/2010/main" val="1585969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5DBD435-BD37-8C42-C21D-FB62FA67E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129" y="1293379"/>
            <a:ext cx="4029364" cy="402936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966BEED-DD46-62C8-56E7-E8A0784E8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636" y="1293379"/>
            <a:ext cx="4029364" cy="402936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8161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Work_3: </a:t>
            </a:r>
            <a:r>
              <a:rPr lang="en-US" altLang="zh-CN" sz="1400" dirty="0"/>
              <a:t>Implement One Paper: Band Filter, EEMD, PCA and Spectrum Analysis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6DF45ED-B6BC-8006-4684-02CD9866127E}"/>
              </a:ext>
            </a:extLst>
          </p:cNvPr>
          <p:cNvSpPr/>
          <p:nvPr/>
        </p:nvSpPr>
        <p:spPr>
          <a:xfrm>
            <a:off x="5747103" y="3037406"/>
            <a:ext cx="1129004" cy="112900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4620DA0-2D88-5372-C2CA-181F93A51B1B}"/>
              </a:ext>
            </a:extLst>
          </p:cNvPr>
          <p:cNvSpPr/>
          <p:nvPr/>
        </p:nvSpPr>
        <p:spPr>
          <a:xfrm>
            <a:off x="8998528" y="4166410"/>
            <a:ext cx="400050" cy="3992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101AECF-E614-4519-CAE9-941E46E84FC6}"/>
              </a:ext>
            </a:extLst>
          </p:cNvPr>
          <p:cNvCxnSpPr>
            <a:cxnSpLocks/>
          </p:cNvCxnSpPr>
          <p:nvPr/>
        </p:nvCxnSpPr>
        <p:spPr>
          <a:xfrm>
            <a:off x="5988628" y="2783205"/>
            <a:ext cx="0" cy="25420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D2461F22-6FE3-6A9E-2CFA-11BF96DC40FD}"/>
              </a:ext>
            </a:extLst>
          </p:cNvPr>
          <p:cNvSpPr txBox="1"/>
          <p:nvPr/>
        </p:nvSpPr>
        <p:spPr>
          <a:xfrm>
            <a:off x="5795757" y="2353253"/>
            <a:ext cx="1546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HR ranging from</a:t>
            </a:r>
          </a:p>
          <a:p>
            <a:r>
              <a:rPr lang="en-US" altLang="zh-CN" sz="1200" dirty="0"/>
              <a:t>[50, 150]</a:t>
            </a:r>
            <a:endParaRPr lang="zh-CN" altLang="en-US" sz="12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A030624-5CC3-728F-CF0A-11471A65A856}"/>
              </a:ext>
            </a:extLst>
          </p:cNvPr>
          <p:cNvSpPr txBox="1"/>
          <p:nvPr/>
        </p:nvSpPr>
        <p:spPr>
          <a:xfrm>
            <a:off x="9837670" y="3935577"/>
            <a:ext cx="1546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RR ranging from</a:t>
            </a:r>
          </a:p>
          <a:p>
            <a:r>
              <a:rPr lang="en-US" altLang="zh-CN" sz="1200" dirty="0"/>
              <a:t>[10, 30]</a:t>
            </a:r>
            <a:endParaRPr lang="zh-CN" altLang="en-US" sz="1200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431D62E4-178F-A4F9-EBA4-084FE4047A83}"/>
              </a:ext>
            </a:extLst>
          </p:cNvPr>
          <p:cNvCxnSpPr>
            <a:cxnSpLocks/>
          </p:cNvCxnSpPr>
          <p:nvPr/>
        </p:nvCxnSpPr>
        <p:spPr>
          <a:xfrm flipH="1">
            <a:off x="9398578" y="4269105"/>
            <a:ext cx="5143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61EA7F98-C1A7-76FA-29D8-DCAF6DCE2CE5}"/>
              </a:ext>
            </a:extLst>
          </p:cNvPr>
          <p:cNvSpPr txBox="1"/>
          <p:nvPr/>
        </p:nvSpPr>
        <p:spPr>
          <a:xfrm>
            <a:off x="333374" y="1496067"/>
            <a:ext cx="462229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Conclusions:</a:t>
            </a:r>
          </a:p>
          <a:p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After denoising, the performance of HR and RR estimation has significantly improved.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In HR estimation, summing up IMFs shows best results.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In RR estimation, (PCA+SUM) shows best results.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55A5193-04B4-1AB0-5714-B68A1A028AE8}"/>
              </a:ext>
            </a:extLst>
          </p:cNvPr>
          <p:cNvSpPr txBox="1"/>
          <p:nvPr/>
        </p:nvSpPr>
        <p:spPr>
          <a:xfrm>
            <a:off x="5747103" y="1496067"/>
            <a:ext cx="172049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Calibri" panose="020F0502020204030204" pitchFamily="34" charset="0"/>
                <a:cs typeface="Calibri" panose="020F0502020204030204" pitchFamily="34" charset="0"/>
              </a:rPr>
              <a:t>Clean Signal HR Estimation</a:t>
            </a:r>
            <a:endParaRPr lang="zh-CN" alt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9CB7810-569C-23A9-9EB9-CCFA7D072F59}"/>
              </a:ext>
            </a:extLst>
          </p:cNvPr>
          <p:cNvSpPr txBox="1"/>
          <p:nvPr/>
        </p:nvSpPr>
        <p:spPr>
          <a:xfrm>
            <a:off x="9378512" y="1502620"/>
            <a:ext cx="172049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Calibri" panose="020F0502020204030204" pitchFamily="34" charset="0"/>
                <a:cs typeface="Calibri" panose="020F0502020204030204" pitchFamily="34" charset="0"/>
              </a:rPr>
              <a:t>Clean Signal RR Estimation</a:t>
            </a:r>
            <a:endParaRPr lang="zh-CN" alt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C4B8438-2609-EBDF-B784-FA178A1F9FF7}"/>
              </a:ext>
            </a:extLst>
          </p:cNvPr>
          <p:cNvSpPr txBox="1"/>
          <p:nvPr/>
        </p:nvSpPr>
        <p:spPr>
          <a:xfrm>
            <a:off x="416411" y="5110016"/>
            <a:ext cx="89821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Two possible reasons </a:t>
            </a:r>
            <a:r>
              <a:rPr lang="en-US" altLang="zh-CN" dirty="0"/>
              <a:t>of the inability to achieve the same performance as mentioned in the paper:</a:t>
            </a:r>
          </a:p>
          <a:p>
            <a:endParaRPr lang="en-US" altLang="zh-CN" dirty="0"/>
          </a:p>
          <a:p>
            <a:r>
              <a:rPr lang="en-US" altLang="zh-CN" dirty="0"/>
              <a:t>1. The original paper used ECG signals rather than SCG signals.</a:t>
            </a:r>
          </a:p>
          <a:p>
            <a:r>
              <a:rPr lang="en-US" altLang="zh-CN" dirty="0"/>
              <a:t>2. The selection of IMFs may differ from the implementation in the original paper.</a:t>
            </a:r>
          </a:p>
        </p:txBody>
      </p:sp>
    </p:spTree>
    <p:extLst>
      <p:ext uri="{BB962C8B-B14F-4D97-AF65-F5344CB8AC3E}">
        <p14:creationId xmlns:p14="http://schemas.microsoft.com/office/powerpoint/2010/main" val="503467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 1">
      <a:majorFont>
        <a:latin typeface="Consolas"/>
        <a:ea typeface="等线 Light"/>
        <a:cs typeface=""/>
      </a:majorFont>
      <a:minorFont>
        <a:latin typeface="Consolas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2537</TotalTime>
  <Words>2310</Words>
  <Application>Microsoft Office PowerPoint</Application>
  <PresentationFormat>宽屏</PresentationFormat>
  <Paragraphs>360</Paragraphs>
  <Slides>21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-apple-system</vt:lpstr>
      <vt:lpstr>Söhne</vt:lpstr>
      <vt:lpstr>等线</vt:lpstr>
      <vt:lpstr>Arial</vt:lpstr>
      <vt:lpstr>Calibri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老 甲鱼</dc:creator>
  <cp:lastModifiedBy>老 甲鱼</cp:lastModifiedBy>
  <cp:revision>3614</cp:revision>
  <dcterms:created xsi:type="dcterms:W3CDTF">2023-07-30T03:21:28Z</dcterms:created>
  <dcterms:modified xsi:type="dcterms:W3CDTF">2023-08-14T00:51:24Z</dcterms:modified>
</cp:coreProperties>
</file>